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1"/>
  </p:notesMasterIdLst>
  <p:sldIdLst>
    <p:sldId id="256" r:id="rId2"/>
    <p:sldId id="270" r:id="rId3"/>
    <p:sldId id="257" r:id="rId4"/>
    <p:sldId id="258" r:id="rId5"/>
    <p:sldId id="259" r:id="rId6"/>
    <p:sldId id="269" r:id="rId7"/>
    <p:sldId id="268" r:id="rId8"/>
    <p:sldId id="260" r:id="rId9"/>
    <p:sldId id="261" r:id="rId10"/>
    <p:sldId id="262" r:id="rId11"/>
    <p:sldId id="263" r:id="rId12"/>
    <p:sldId id="264" r:id="rId13"/>
    <p:sldId id="265" r:id="rId14"/>
    <p:sldId id="266" r:id="rId15"/>
    <p:sldId id="267" r:id="rId16"/>
    <p:sldId id="272" r:id="rId17"/>
    <p:sldId id="273" r:id="rId18"/>
    <p:sldId id="27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Hickman" initials="TMH" lastIdx="1" clrIdx="0">
    <p:extLst>
      <p:ext uri="{19B8F6BF-5375-455C-9EA6-DF929625EA0E}">
        <p15:presenceInfo xmlns:p15="http://schemas.microsoft.com/office/powerpoint/2012/main" userId="Tiffany H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78899" autoAdjust="0"/>
  </p:normalViewPr>
  <p:slideViewPr>
    <p:cSldViewPr snapToGrid="0">
      <p:cViewPr varScale="1">
        <p:scale>
          <a:sx n="70" d="100"/>
          <a:sy n="70" d="100"/>
        </p:scale>
        <p:origin x="1341" y="42"/>
      </p:cViewPr>
      <p:guideLst/>
    </p:cSldViewPr>
  </p:slideViewPr>
  <p:notesTextViewPr>
    <p:cViewPr>
      <p:scale>
        <a:sx n="1" d="1"/>
        <a:sy n="1" d="1"/>
      </p:scale>
      <p:origin x="0" y="0"/>
    </p:cViewPr>
  </p:notesTextViewPr>
  <p:notesViewPr>
    <p:cSldViewPr snapToGrid="0">
      <p:cViewPr varScale="1">
        <p:scale>
          <a:sx n="67" d="100"/>
          <a:sy n="67" d="100"/>
        </p:scale>
        <p:origin x="3309"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432D5-5966-45DF-ABD3-65C0D84EC598}"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en-US"/>
        </a:p>
      </dgm:t>
    </dgm:pt>
    <dgm:pt modelId="{13CC4E9E-1295-457C-8D3E-F9066CEB1385}">
      <dgm:prSet phldrT="[Text]" custT="1"/>
      <dgm:spPr/>
      <dgm:t>
        <a:bodyPr/>
        <a:lstStyle/>
        <a:p>
          <a:r>
            <a:rPr lang="en-US" sz="2400" b="0" dirty="0" smtClean="0">
              <a:latin typeface="HelveticaNeue LT 35 Thin" panose="020B0403020202020204" pitchFamily="34" charset="0"/>
            </a:rPr>
            <a:t>Integrated Content</a:t>
          </a:r>
          <a:endParaRPr lang="en-US" sz="2400" b="0" dirty="0">
            <a:latin typeface="HelveticaNeue LT 35 Thin" panose="020B0403020202020204" pitchFamily="34" charset="0"/>
          </a:endParaRPr>
        </a:p>
      </dgm:t>
    </dgm:pt>
    <dgm:pt modelId="{846448E1-CD46-4A08-BFF4-E079075F5E02}" type="parTrans" cxnId="{C4825B74-EDCF-49F9-9051-BB7214386E6B}">
      <dgm:prSet/>
      <dgm:spPr/>
      <dgm:t>
        <a:bodyPr/>
        <a:lstStyle/>
        <a:p>
          <a:endParaRPr lang="en-US"/>
        </a:p>
      </dgm:t>
    </dgm:pt>
    <dgm:pt modelId="{CE3C2A28-83B7-480E-B8A3-57607457EF70}" type="sibTrans" cxnId="{C4825B74-EDCF-49F9-9051-BB7214386E6B}">
      <dgm:prSet/>
      <dgm:spPr/>
      <dgm:t>
        <a:bodyPr/>
        <a:lstStyle/>
        <a:p>
          <a:endParaRPr lang="en-US"/>
        </a:p>
      </dgm:t>
    </dgm:pt>
    <dgm:pt modelId="{1406F156-1DF9-479A-A59C-F3F2037D7AF4}">
      <dgm:prSet phldrT="[Text]" custT="1"/>
      <dgm:spPr/>
      <dgm:t>
        <a:bodyPr/>
        <a:lstStyle/>
        <a:p>
          <a:r>
            <a:rPr lang="en-US" sz="2400" b="0" u="none" dirty="0" smtClean="0">
              <a:latin typeface="HelveticaNeue LT 35 Thin" panose="020B0403020202020204" pitchFamily="34" charset="0"/>
            </a:rPr>
            <a:t>Un</a:t>
          </a:r>
          <a:r>
            <a:rPr lang="en-US" sz="2400" b="0" dirty="0" smtClean="0">
              <a:latin typeface="HelveticaNeue LT 35 Thin" panose="020B0403020202020204" pitchFamily="34" charset="0"/>
            </a:rPr>
            <a:t>integrated Content</a:t>
          </a:r>
          <a:endParaRPr lang="en-US" sz="2400" b="0" dirty="0">
            <a:latin typeface="HelveticaNeue LT 35 Thin" panose="020B0403020202020204" pitchFamily="34" charset="0"/>
          </a:endParaRPr>
        </a:p>
      </dgm:t>
    </dgm:pt>
    <dgm:pt modelId="{E5302AAB-E95D-4376-8F05-2FDB37B5D823}" type="parTrans" cxnId="{43832DF8-E7F9-4360-A3A1-85A553EE55D6}">
      <dgm:prSet/>
      <dgm:spPr/>
      <dgm:t>
        <a:bodyPr/>
        <a:lstStyle/>
        <a:p>
          <a:endParaRPr lang="en-US"/>
        </a:p>
      </dgm:t>
    </dgm:pt>
    <dgm:pt modelId="{52B7A63D-3BA0-4625-A1FE-5692378856E4}" type="sibTrans" cxnId="{43832DF8-E7F9-4360-A3A1-85A553EE55D6}">
      <dgm:prSet/>
      <dgm:spPr/>
      <dgm:t>
        <a:bodyPr/>
        <a:lstStyle/>
        <a:p>
          <a:endParaRPr lang="en-US"/>
        </a:p>
      </dgm:t>
    </dgm:pt>
    <dgm:pt modelId="{A739571D-179E-4CDF-9BF7-342E7D0E0913}">
      <dgm:prSet phldrT="[Text]" custT="1"/>
      <dgm:spPr/>
      <dgm:t>
        <a:bodyPr/>
        <a:lstStyle/>
        <a:p>
          <a:pPr>
            <a:lnSpc>
              <a:spcPts val="2400"/>
            </a:lnSpc>
            <a:spcAft>
              <a:spcPts val="600"/>
            </a:spcAft>
          </a:pPr>
          <a:r>
            <a:rPr lang="en-US" sz="1800" dirty="0" smtClean="0">
              <a:latin typeface="Garamond" panose="02020404030301010803" pitchFamily="18" charset="0"/>
            </a:rPr>
            <a:t>The text is searchable within Fastcase.</a:t>
          </a:r>
          <a:endParaRPr lang="en-US" sz="1800" dirty="0">
            <a:latin typeface="Garamond" panose="02020404030301010803" pitchFamily="18" charset="0"/>
          </a:endParaRPr>
        </a:p>
      </dgm:t>
    </dgm:pt>
    <dgm:pt modelId="{E4DBC96C-AF78-47FD-A74D-DB6A2635FC3E}" type="parTrans" cxnId="{6795DAC3-C499-44AB-B02C-6E18A8C7F4A5}">
      <dgm:prSet/>
      <dgm:spPr/>
      <dgm:t>
        <a:bodyPr/>
        <a:lstStyle/>
        <a:p>
          <a:endParaRPr lang="en-US"/>
        </a:p>
      </dgm:t>
    </dgm:pt>
    <dgm:pt modelId="{75FEFC64-A864-4CA4-B717-6082F8FCCA92}" type="sibTrans" cxnId="{6795DAC3-C499-44AB-B02C-6E18A8C7F4A5}">
      <dgm:prSet/>
      <dgm:spPr/>
      <dgm:t>
        <a:bodyPr/>
        <a:lstStyle/>
        <a:p>
          <a:endParaRPr lang="en-US"/>
        </a:p>
      </dgm:t>
    </dgm:pt>
    <dgm:pt modelId="{71C0B3C6-98B7-4D95-ADB9-92CEE70A4C1C}">
      <dgm:prSet phldrT="[Text]" custT="1"/>
      <dgm:spPr/>
      <dgm:t>
        <a:bodyPr/>
        <a:lstStyle/>
        <a:p>
          <a:pPr>
            <a:lnSpc>
              <a:spcPts val="2400"/>
            </a:lnSpc>
            <a:spcAft>
              <a:spcPts val="600"/>
            </a:spcAft>
          </a:pPr>
          <a:r>
            <a:rPr lang="en-US" sz="1800" dirty="0" smtClean="0">
              <a:latin typeface="Garamond" panose="02020404030301010803" pitchFamily="18" charset="0"/>
            </a:rPr>
            <a:t>Content is contained within Fastcase’s database.</a:t>
          </a:r>
          <a:endParaRPr lang="en-US" sz="1800" dirty="0">
            <a:latin typeface="Garamond" panose="02020404030301010803" pitchFamily="18" charset="0"/>
          </a:endParaRPr>
        </a:p>
      </dgm:t>
    </dgm:pt>
    <dgm:pt modelId="{765D0966-9EBA-4AF9-8A9B-EDA02408B312}" type="parTrans" cxnId="{89A3E22F-4C3E-43B8-8055-F9CCDC882CBA}">
      <dgm:prSet/>
      <dgm:spPr/>
      <dgm:t>
        <a:bodyPr/>
        <a:lstStyle/>
        <a:p>
          <a:endParaRPr lang="en-US"/>
        </a:p>
      </dgm:t>
    </dgm:pt>
    <dgm:pt modelId="{31457ADD-5036-4F3A-938A-5C8EE52CB928}" type="sibTrans" cxnId="{89A3E22F-4C3E-43B8-8055-F9CCDC882CBA}">
      <dgm:prSet/>
      <dgm:spPr/>
      <dgm:t>
        <a:bodyPr/>
        <a:lstStyle/>
        <a:p>
          <a:endParaRPr lang="en-US"/>
        </a:p>
      </dgm:t>
    </dgm:pt>
    <dgm:pt modelId="{16F5076B-541D-4602-AC04-E00B335FF95D}">
      <dgm:prSet phldrT="[Text]" custT="1"/>
      <dgm:spPr/>
      <dgm:t>
        <a:bodyPr/>
        <a:lstStyle/>
        <a:p>
          <a:pPr>
            <a:lnSpc>
              <a:spcPts val="2400"/>
            </a:lnSpc>
            <a:spcAft>
              <a:spcPts val="600"/>
            </a:spcAft>
          </a:pPr>
          <a:r>
            <a:rPr lang="en-US" sz="1800" dirty="0" smtClean="0">
              <a:latin typeface="Garamond" panose="02020404030301010803" pitchFamily="18" charset="0"/>
            </a:rPr>
            <a:t>Content is not integrated into </a:t>
          </a:r>
          <a:r>
            <a:rPr lang="en-US" sz="1800" dirty="0" err="1" smtClean="0">
              <a:latin typeface="Garamond" panose="02020404030301010803" pitchFamily="18" charset="0"/>
            </a:rPr>
            <a:t>Fastcase’s</a:t>
          </a:r>
          <a:r>
            <a:rPr lang="en-US" sz="1800" dirty="0" smtClean="0">
              <a:latin typeface="Garamond" panose="02020404030301010803" pitchFamily="18" charset="0"/>
            </a:rPr>
            <a:t> database.</a:t>
          </a:r>
          <a:endParaRPr lang="en-US" sz="1800" dirty="0">
            <a:latin typeface="Garamond" panose="02020404030301010803" pitchFamily="18" charset="0"/>
          </a:endParaRPr>
        </a:p>
      </dgm:t>
    </dgm:pt>
    <dgm:pt modelId="{F6FC9266-BD15-417F-8885-A927B77CAF86}" type="parTrans" cxnId="{88957F0D-A81A-4E80-A270-DF6DFD652710}">
      <dgm:prSet/>
      <dgm:spPr/>
      <dgm:t>
        <a:bodyPr/>
        <a:lstStyle/>
        <a:p>
          <a:endParaRPr lang="en-US"/>
        </a:p>
      </dgm:t>
    </dgm:pt>
    <dgm:pt modelId="{0C63410F-5CD8-4775-BF07-68BEF26BBA4F}" type="sibTrans" cxnId="{88957F0D-A81A-4E80-A270-DF6DFD652710}">
      <dgm:prSet/>
      <dgm:spPr/>
      <dgm:t>
        <a:bodyPr/>
        <a:lstStyle/>
        <a:p>
          <a:endParaRPr lang="en-US"/>
        </a:p>
      </dgm:t>
    </dgm:pt>
    <dgm:pt modelId="{66310CB5-48CE-4C33-8ABE-716C05BBA888}">
      <dgm:prSet phldrT="[Text]" custT="1"/>
      <dgm:spPr/>
      <dgm:t>
        <a:bodyPr/>
        <a:lstStyle/>
        <a:p>
          <a:pPr>
            <a:lnSpc>
              <a:spcPts val="2400"/>
            </a:lnSpc>
            <a:spcAft>
              <a:spcPts val="600"/>
            </a:spcAft>
          </a:pPr>
          <a:r>
            <a:rPr lang="en-US" sz="1800" dirty="0" smtClean="0">
              <a:latin typeface="Garamond" panose="02020404030301010803" pitchFamily="18" charset="0"/>
            </a:rPr>
            <a:t>The text is not searchable within Fastcase.</a:t>
          </a:r>
          <a:endParaRPr lang="en-US" sz="1800" dirty="0">
            <a:latin typeface="Garamond" panose="02020404030301010803" pitchFamily="18" charset="0"/>
          </a:endParaRPr>
        </a:p>
      </dgm:t>
    </dgm:pt>
    <dgm:pt modelId="{3D7DAAFF-589A-4069-8F5A-314F9C3A8831}" type="parTrans" cxnId="{747B34A8-6D32-4FA6-B857-849A8D5BDBFD}">
      <dgm:prSet/>
      <dgm:spPr/>
      <dgm:t>
        <a:bodyPr/>
        <a:lstStyle/>
        <a:p>
          <a:endParaRPr lang="en-US"/>
        </a:p>
      </dgm:t>
    </dgm:pt>
    <dgm:pt modelId="{44D9701F-9798-4C88-B3E1-199B86834CF2}" type="sibTrans" cxnId="{747B34A8-6D32-4FA6-B857-849A8D5BDBFD}">
      <dgm:prSet/>
      <dgm:spPr/>
      <dgm:t>
        <a:bodyPr/>
        <a:lstStyle/>
        <a:p>
          <a:endParaRPr lang="en-US"/>
        </a:p>
      </dgm:t>
    </dgm:pt>
    <dgm:pt modelId="{FB01A3C4-A461-40F0-B1A5-44699C7D6B0F}">
      <dgm:prSet phldrT="[Text]" custT="1"/>
      <dgm:spPr/>
      <dgm:t>
        <a:bodyPr/>
        <a:lstStyle/>
        <a:p>
          <a:pPr>
            <a:lnSpc>
              <a:spcPts val="2400"/>
            </a:lnSpc>
            <a:spcAft>
              <a:spcPts val="600"/>
            </a:spcAft>
          </a:pPr>
          <a:r>
            <a:rPr lang="en-US" sz="1800" dirty="0" smtClean="0">
              <a:latin typeface="Garamond" panose="02020404030301010803" pitchFamily="18" charset="0"/>
            </a:rPr>
            <a:t>Searchable rules, etc. will be in </a:t>
          </a:r>
          <a:r>
            <a:rPr lang="en-US" sz="1800" b="1" dirty="0" smtClean="0">
              <a:latin typeface="Garamond" panose="02020404030301010803" pitchFamily="18" charset="0"/>
            </a:rPr>
            <a:t>bold</a:t>
          </a:r>
          <a:endParaRPr lang="en-US" sz="1800" b="1" dirty="0">
            <a:latin typeface="Garamond" panose="02020404030301010803" pitchFamily="18" charset="0"/>
          </a:endParaRPr>
        </a:p>
      </dgm:t>
    </dgm:pt>
    <dgm:pt modelId="{AB95420E-5368-49F2-B242-961B48B2D216}" type="parTrans" cxnId="{EA06B45A-F4FB-45A6-B4D6-F56A813BC00C}">
      <dgm:prSet/>
      <dgm:spPr/>
      <dgm:t>
        <a:bodyPr/>
        <a:lstStyle/>
        <a:p>
          <a:endParaRPr lang="en-US"/>
        </a:p>
      </dgm:t>
    </dgm:pt>
    <dgm:pt modelId="{80F8CC71-88B9-429C-88C6-D21540223F45}" type="sibTrans" cxnId="{EA06B45A-F4FB-45A6-B4D6-F56A813BC00C}">
      <dgm:prSet/>
      <dgm:spPr/>
      <dgm:t>
        <a:bodyPr/>
        <a:lstStyle/>
        <a:p>
          <a:endParaRPr lang="en-US"/>
        </a:p>
      </dgm:t>
    </dgm:pt>
    <dgm:pt modelId="{D39A9E8B-4661-41F6-A001-5398D970B0A4}">
      <dgm:prSet phldrT="[Text]" custT="1"/>
      <dgm:spPr/>
      <dgm:t>
        <a:bodyPr/>
        <a:lstStyle/>
        <a:p>
          <a:pPr>
            <a:lnSpc>
              <a:spcPts val="2400"/>
            </a:lnSpc>
            <a:spcAft>
              <a:spcPts val="600"/>
            </a:spcAft>
          </a:pPr>
          <a:r>
            <a:rPr lang="en-US" sz="1800" dirty="0" smtClean="0">
              <a:latin typeface="Garamond" panose="02020404030301010803" pitchFamily="18" charset="0"/>
            </a:rPr>
            <a:t>Fastcase provides a hyperlink to a third party website where the content is available.</a:t>
          </a:r>
          <a:endParaRPr lang="en-US" sz="1800" dirty="0">
            <a:latin typeface="Garamond" panose="02020404030301010803" pitchFamily="18" charset="0"/>
          </a:endParaRPr>
        </a:p>
      </dgm:t>
    </dgm:pt>
    <dgm:pt modelId="{D4E70BA7-6D5B-44B7-8DA5-F2FC69BC97CD}" type="parTrans" cxnId="{DF10643D-7478-4524-9313-81C9690E8AB7}">
      <dgm:prSet/>
      <dgm:spPr/>
      <dgm:t>
        <a:bodyPr/>
        <a:lstStyle/>
        <a:p>
          <a:endParaRPr lang="en-US"/>
        </a:p>
      </dgm:t>
    </dgm:pt>
    <dgm:pt modelId="{B463A9C1-EC47-4F9E-9980-58E7304230E9}" type="sibTrans" cxnId="{DF10643D-7478-4524-9313-81C9690E8AB7}">
      <dgm:prSet/>
      <dgm:spPr/>
      <dgm:t>
        <a:bodyPr/>
        <a:lstStyle/>
        <a:p>
          <a:endParaRPr lang="en-US"/>
        </a:p>
      </dgm:t>
    </dgm:pt>
    <dgm:pt modelId="{8A9C6274-4710-42A8-A4F2-1FD96021E30B}" type="pres">
      <dgm:prSet presAssocID="{0BE432D5-5966-45DF-ABD3-65C0D84EC598}" presName="Name0" presStyleCnt="0">
        <dgm:presLayoutVars>
          <dgm:dir/>
          <dgm:animLvl val="lvl"/>
          <dgm:resizeHandles val="exact"/>
        </dgm:presLayoutVars>
      </dgm:prSet>
      <dgm:spPr/>
      <dgm:t>
        <a:bodyPr/>
        <a:lstStyle/>
        <a:p>
          <a:endParaRPr lang="en-US"/>
        </a:p>
      </dgm:t>
    </dgm:pt>
    <dgm:pt modelId="{85E829BE-29B4-491B-8F41-D5C9ABF9C7DD}" type="pres">
      <dgm:prSet presAssocID="{13CC4E9E-1295-457C-8D3E-F9066CEB1385}" presName="composite" presStyleCnt="0"/>
      <dgm:spPr/>
      <dgm:t>
        <a:bodyPr/>
        <a:lstStyle/>
        <a:p>
          <a:endParaRPr lang="en-US"/>
        </a:p>
      </dgm:t>
    </dgm:pt>
    <dgm:pt modelId="{77158AB9-B421-491E-8F92-E12FC13A6754}" type="pres">
      <dgm:prSet presAssocID="{13CC4E9E-1295-457C-8D3E-F9066CEB1385}" presName="parTx" presStyleLbl="alignNode1" presStyleIdx="0" presStyleCnt="2" custScaleY="100000" custLinFactNeighborX="599" custLinFactNeighborY="4496">
        <dgm:presLayoutVars>
          <dgm:chMax val="0"/>
          <dgm:chPref val="0"/>
          <dgm:bulletEnabled val="1"/>
        </dgm:presLayoutVars>
      </dgm:prSet>
      <dgm:spPr/>
      <dgm:t>
        <a:bodyPr/>
        <a:lstStyle/>
        <a:p>
          <a:endParaRPr lang="en-US"/>
        </a:p>
      </dgm:t>
    </dgm:pt>
    <dgm:pt modelId="{44091F7D-F718-4EEC-B4C8-B98EF0E9EB4E}" type="pres">
      <dgm:prSet presAssocID="{13CC4E9E-1295-457C-8D3E-F9066CEB1385}" presName="desTx" presStyleLbl="alignAccFollowNode1" presStyleIdx="0" presStyleCnt="2" custLinFactNeighborX="600" custLinFactNeighborY="972">
        <dgm:presLayoutVars>
          <dgm:bulletEnabled val="1"/>
        </dgm:presLayoutVars>
      </dgm:prSet>
      <dgm:spPr/>
      <dgm:t>
        <a:bodyPr/>
        <a:lstStyle/>
        <a:p>
          <a:endParaRPr lang="en-US"/>
        </a:p>
      </dgm:t>
    </dgm:pt>
    <dgm:pt modelId="{7ABB631B-F138-4F4E-94C2-EC79634DBF06}" type="pres">
      <dgm:prSet presAssocID="{CE3C2A28-83B7-480E-B8A3-57607457EF70}" presName="space" presStyleCnt="0"/>
      <dgm:spPr/>
      <dgm:t>
        <a:bodyPr/>
        <a:lstStyle/>
        <a:p>
          <a:endParaRPr lang="en-US"/>
        </a:p>
      </dgm:t>
    </dgm:pt>
    <dgm:pt modelId="{D4D8F1A3-142A-43F0-85B0-11A44B79650B}" type="pres">
      <dgm:prSet presAssocID="{1406F156-1DF9-479A-A59C-F3F2037D7AF4}" presName="composite" presStyleCnt="0"/>
      <dgm:spPr/>
      <dgm:t>
        <a:bodyPr/>
        <a:lstStyle/>
        <a:p>
          <a:endParaRPr lang="en-US"/>
        </a:p>
      </dgm:t>
    </dgm:pt>
    <dgm:pt modelId="{6C358661-4004-44D5-BF4F-E36EACF1E0D5}" type="pres">
      <dgm:prSet presAssocID="{1406F156-1DF9-479A-A59C-F3F2037D7AF4}" presName="parTx" presStyleLbl="alignNode1" presStyleIdx="1" presStyleCnt="2" custLinFactNeighborX="-7793" custLinFactNeighborY="3448">
        <dgm:presLayoutVars>
          <dgm:chMax val="0"/>
          <dgm:chPref val="0"/>
          <dgm:bulletEnabled val="1"/>
        </dgm:presLayoutVars>
      </dgm:prSet>
      <dgm:spPr/>
      <dgm:t>
        <a:bodyPr/>
        <a:lstStyle/>
        <a:p>
          <a:endParaRPr lang="en-US"/>
        </a:p>
      </dgm:t>
    </dgm:pt>
    <dgm:pt modelId="{D7ECE797-6D93-4FE6-A86D-15AB21A93A44}" type="pres">
      <dgm:prSet presAssocID="{1406F156-1DF9-479A-A59C-F3F2037D7AF4}" presName="desTx" presStyleLbl="alignAccFollowNode1" presStyleIdx="1" presStyleCnt="2" custLinFactNeighborX="-7793" custLinFactNeighborY="1621">
        <dgm:presLayoutVars>
          <dgm:bulletEnabled val="1"/>
        </dgm:presLayoutVars>
      </dgm:prSet>
      <dgm:spPr/>
      <dgm:t>
        <a:bodyPr/>
        <a:lstStyle/>
        <a:p>
          <a:endParaRPr lang="en-US"/>
        </a:p>
      </dgm:t>
    </dgm:pt>
  </dgm:ptLst>
  <dgm:cxnLst>
    <dgm:cxn modelId="{70A8A3B9-13D1-4D16-AB6D-3200A64EBADA}" type="presOf" srcId="{71C0B3C6-98B7-4D95-ADB9-92CEE70A4C1C}" destId="{44091F7D-F718-4EEC-B4C8-B98EF0E9EB4E}" srcOrd="0" destOrd="0" presId="urn:microsoft.com/office/officeart/2005/8/layout/hList1"/>
    <dgm:cxn modelId="{F2923C98-4989-4C76-A08D-5DF1C96CCDCB}" type="presOf" srcId="{0BE432D5-5966-45DF-ABD3-65C0D84EC598}" destId="{8A9C6274-4710-42A8-A4F2-1FD96021E30B}" srcOrd="0" destOrd="0" presId="urn:microsoft.com/office/officeart/2005/8/layout/hList1"/>
    <dgm:cxn modelId="{ADE28D12-10F9-4928-8DEC-040B5674CF55}" type="presOf" srcId="{1406F156-1DF9-479A-A59C-F3F2037D7AF4}" destId="{6C358661-4004-44D5-BF4F-E36EACF1E0D5}" srcOrd="0" destOrd="0" presId="urn:microsoft.com/office/officeart/2005/8/layout/hList1"/>
    <dgm:cxn modelId="{89A3E22F-4C3E-43B8-8055-F9CCDC882CBA}" srcId="{13CC4E9E-1295-457C-8D3E-F9066CEB1385}" destId="{71C0B3C6-98B7-4D95-ADB9-92CEE70A4C1C}" srcOrd="0" destOrd="0" parTransId="{765D0966-9EBA-4AF9-8A9B-EDA02408B312}" sibTransId="{31457ADD-5036-4F3A-938A-5C8EE52CB928}"/>
    <dgm:cxn modelId="{FE288190-D056-4E20-A7B8-3401B6DC1013}" type="presOf" srcId="{A739571D-179E-4CDF-9BF7-342E7D0E0913}" destId="{44091F7D-F718-4EEC-B4C8-B98EF0E9EB4E}" srcOrd="0" destOrd="1" presId="urn:microsoft.com/office/officeart/2005/8/layout/hList1"/>
    <dgm:cxn modelId="{1DECF8F6-0084-45DF-B43A-B88C7823B932}" type="presOf" srcId="{66310CB5-48CE-4C33-8ABE-716C05BBA888}" destId="{D7ECE797-6D93-4FE6-A86D-15AB21A93A44}" srcOrd="0" destOrd="1" presId="urn:microsoft.com/office/officeart/2005/8/layout/hList1"/>
    <dgm:cxn modelId="{DF10643D-7478-4524-9313-81C9690E8AB7}" srcId="{1406F156-1DF9-479A-A59C-F3F2037D7AF4}" destId="{D39A9E8B-4661-41F6-A001-5398D970B0A4}" srcOrd="2" destOrd="0" parTransId="{D4E70BA7-6D5B-44B7-8DA5-F2FC69BC97CD}" sibTransId="{B463A9C1-EC47-4F9E-9980-58E7304230E9}"/>
    <dgm:cxn modelId="{B9DF8245-E19A-421B-BB29-BA289E822569}" type="presOf" srcId="{16F5076B-541D-4602-AC04-E00B335FF95D}" destId="{D7ECE797-6D93-4FE6-A86D-15AB21A93A44}" srcOrd="0" destOrd="0" presId="urn:microsoft.com/office/officeart/2005/8/layout/hList1"/>
    <dgm:cxn modelId="{6928BC19-C00A-4103-A248-B46D6D1A4F06}" type="presOf" srcId="{D39A9E8B-4661-41F6-A001-5398D970B0A4}" destId="{D7ECE797-6D93-4FE6-A86D-15AB21A93A44}" srcOrd="0" destOrd="2" presId="urn:microsoft.com/office/officeart/2005/8/layout/hList1"/>
    <dgm:cxn modelId="{C4825B74-EDCF-49F9-9051-BB7214386E6B}" srcId="{0BE432D5-5966-45DF-ABD3-65C0D84EC598}" destId="{13CC4E9E-1295-457C-8D3E-F9066CEB1385}" srcOrd="0" destOrd="0" parTransId="{846448E1-CD46-4A08-BFF4-E079075F5E02}" sibTransId="{CE3C2A28-83B7-480E-B8A3-57607457EF70}"/>
    <dgm:cxn modelId="{6795DAC3-C499-44AB-B02C-6E18A8C7F4A5}" srcId="{13CC4E9E-1295-457C-8D3E-F9066CEB1385}" destId="{A739571D-179E-4CDF-9BF7-342E7D0E0913}" srcOrd="1" destOrd="0" parTransId="{E4DBC96C-AF78-47FD-A74D-DB6A2635FC3E}" sibTransId="{75FEFC64-A864-4CA4-B717-6082F8FCCA92}"/>
    <dgm:cxn modelId="{43832DF8-E7F9-4360-A3A1-85A553EE55D6}" srcId="{0BE432D5-5966-45DF-ABD3-65C0D84EC598}" destId="{1406F156-1DF9-479A-A59C-F3F2037D7AF4}" srcOrd="1" destOrd="0" parTransId="{E5302AAB-E95D-4376-8F05-2FDB37B5D823}" sibTransId="{52B7A63D-3BA0-4625-A1FE-5692378856E4}"/>
    <dgm:cxn modelId="{EA06B45A-F4FB-45A6-B4D6-F56A813BC00C}" srcId="{13CC4E9E-1295-457C-8D3E-F9066CEB1385}" destId="{FB01A3C4-A461-40F0-B1A5-44699C7D6B0F}" srcOrd="2" destOrd="0" parTransId="{AB95420E-5368-49F2-B242-961B48B2D216}" sibTransId="{80F8CC71-88B9-429C-88C6-D21540223F45}"/>
    <dgm:cxn modelId="{88957F0D-A81A-4E80-A270-DF6DFD652710}" srcId="{1406F156-1DF9-479A-A59C-F3F2037D7AF4}" destId="{16F5076B-541D-4602-AC04-E00B335FF95D}" srcOrd="0" destOrd="0" parTransId="{F6FC9266-BD15-417F-8885-A927B77CAF86}" sibTransId="{0C63410F-5CD8-4775-BF07-68BEF26BBA4F}"/>
    <dgm:cxn modelId="{747B34A8-6D32-4FA6-B857-849A8D5BDBFD}" srcId="{1406F156-1DF9-479A-A59C-F3F2037D7AF4}" destId="{66310CB5-48CE-4C33-8ABE-716C05BBA888}" srcOrd="1" destOrd="0" parTransId="{3D7DAAFF-589A-4069-8F5A-314F9C3A8831}" sibTransId="{44D9701F-9798-4C88-B3E1-199B86834CF2}"/>
    <dgm:cxn modelId="{98CF8BCA-A10D-403D-96D8-7DAE9301CC95}" type="presOf" srcId="{13CC4E9E-1295-457C-8D3E-F9066CEB1385}" destId="{77158AB9-B421-491E-8F92-E12FC13A6754}" srcOrd="0" destOrd="0" presId="urn:microsoft.com/office/officeart/2005/8/layout/hList1"/>
    <dgm:cxn modelId="{8A2E1CBC-5533-4FE3-B4BE-A00056989ABD}" type="presOf" srcId="{FB01A3C4-A461-40F0-B1A5-44699C7D6B0F}" destId="{44091F7D-F718-4EEC-B4C8-B98EF0E9EB4E}" srcOrd="0" destOrd="2" presId="urn:microsoft.com/office/officeart/2005/8/layout/hList1"/>
    <dgm:cxn modelId="{8973A6CB-9062-4E12-8CDF-99E83EF78438}" type="presParOf" srcId="{8A9C6274-4710-42A8-A4F2-1FD96021E30B}" destId="{85E829BE-29B4-491B-8F41-D5C9ABF9C7DD}" srcOrd="0" destOrd="0" presId="urn:microsoft.com/office/officeart/2005/8/layout/hList1"/>
    <dgm:cxn modelId="{68320524-28D9-4E6E-A561-9B23682F23E5}" type="presParOf" srcId="{85E829BE-29B4-491B-8F41-D5C9ABF9C7DD}" destId="{77158AB9-B421-491E-8F92-E12FC13A6754}" srcOrd="0" destOrd="0" presId="urn:microsoft.com/office/officeart/2005/8/layout/hList1"/>
    <dgm:cxn modelId="{3254067D-CDC3-472B-84F6-B03F9C99D8B7}" type="presParOf" srcId="{85E829BE-29B4-491B-8F41-D5C9ABF9C7DD}" destId="{44091F7D-F718-4EEC-B4C8-B98EF0E9EB4E}" srcOrd="1" destOrd="0" presId="urn:microsoft.com/office/officeart/2005/8/layout/hList1"/>
    <dgm:cxn modelId="{8DAAD576-55C6-4B58-975F-B2356414FA26}" type="presParOf" srcId="{8A9C6274-4710-42A8-A4F2-1FD96021E30B}" destId="{7ABB631B-F138-4F4E-94C2-EC79634DBF06}" srcOrd="1" destOrd="0" presId="urn:microsoft.com/office/officeart/2005/8/layout/hList1"/>
    <dgm:cxn modelId="{B69A0517-BDD4-44CA-AD1E-41F75E2465E5}" type="presParOf" srcId="{8A9C6274-4710-42A8-A4F2-1FD96021E30B}" destId="{D4D8F1A3-142A-43F0-85B0-11A44B79650B}" srcOrd="2" destOrd="0" presId="urn:microsoft.com/office/officeart/2005/8/layout/hList1"/>
    <dgm:cxn modelId="{4981EB6B-514B-4FAF-A249-27B69A8B5F83}" type="presParOf" srcId="{D4D8F1A3-142A-43F0-85B0-11A44B79650B}" destId="{6C358661-4004-44D5-BF4F-E36EACF1E0D5}" srcOrd="0" destOrd="0" presId="urn:microsoft.com/office/officeart/2005/8/layout/hList1"/>
    <dgm:cxn modelId="{0918C2D1-CCC9-491F-88F6-7E4719882FA0}" type="presParOf" srcId="{D4D8F1A3-142A-43F0-85B0-11A44B79650B}" destId="{D7ECE797-6D93-4FE6-A86D-15AB21A93A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58AB9-B421-491E-8F92-E12FC13A6754}">
      <dsp:nvSpPr>
        <dsp:cNvPr id="0" name=""/>
        <dsp:cNvSpPr/>
      </dsp:nvSpPr>
      <dsp:spPr>
        <a:xfrm>
          <a:off x="19684" y="310666"/>
          <a:ext cx="3280450" cy="13121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latin typeface="HelveticaNeue LT 35 Thin" panose="020B0403020202020204" pitchFamily="34" charset="0"/>
            </a:rPr>
            <a:t>Integrated Content</a:t>
          </a:r>
          <a:endParaRPr lang="en-US" sz="2400" b="0" kern="1200" dirty="0">
            <a:latin typeface="HelveticaNeue LT 35 Thin" panose="020B0403020202020204" pitchFamily="34" charset="0"/>
          </a:endParaRPr>
        </a:p>
      </dsp:txBody>
      <dsp:txXfrm>
        <a:off x="19684" y="310666"/>
        <a:ext cx="3280450" cy="1312180"/>
      </dsp:txXfrm>
    </dsp:sp>
    <dsp:sp modelId="{44091F7D-F718-4EEC-B4C8-B98EF0E9EB4E}">
      <dsp:nvSpPr>
        <dsp:cNvPr id="0" name=""/>
        <dsp:cNvSpPr/>
      </dsp:nvSpPr>
      <dsp:spPr>
        <a:xfrm>
          <a:off x="19716" y="1591599"/>
          <a:ext cx="3280450" cy="285480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ts val="2400"/>
            </a:lnSpc>
            <a:spcBef>
              <a:spcPct val="0"/>
            </a:spcBef>
            <a:spcAft>
              <a:spcPts val="600"/>
            </a:spcAft>
            <a:buChar char="••"/>
          </a:pPr>
          <a:r>
            <a:rPr lang="en-US" sz="1800" kern="1200" dirty="0" smtClean="0">
              <a:latin typeface="Garamond" panose="02020404030301010803" pitchFamily="18" charset="0"/>
            </a:rPr>
            <a:t>Content is contained within Fastcase’s database.</a:t>
          </a:r>
          <a:endParaRPr lang="en-US" sz="1800" kern="1200" dirty="0">
            <a:latin typeface="Garamond" panose="02020404030301010803" pitchFamily="18" charset="0"/>
          </a:endParaRPr>
        </a:p>
        <a:p>
          <a:pPr marL="171450" lvl="1" indent="-171450" algn="l" defTabSz="800100">
            <a:lnSpc>
              <a:spcPts val="2400"/>
            </a:lnSpc>
            <a:spcBef>
              <a:spcPct val="0"/>
            </a:spcBef>
            <a:spcAft>
              <a:spcPts val="600"/>
            </a:spcAft>
            <a:buChar char="••"/>
          </a:pPr>
          <a:r>
            <a:rPr lang="en-US" sz="1800" kern="1200" dirty="0" smtClean="0">
              <a:latin typeface="Garamond" panose="02020404030301010803" pitchFamily="18" charset="0"/>
            </a:rPr>
            <a:t>The text is searchable within Fastcase.</a:t>
          </a:r>
          <a:endParaRPr lang="en-US" sz="1800" kern="1200" dirty="0">
            <a:latin typeface="Garamond" panose="02020404030301010803" pitchFamily="18" charset="0"/>
          </a:endParaRPr>
        </a:p>
        <a:p>
          <a:pPr marL="171450" lvl="1" indent="-171450" algn="l" defTabSz="800100">
            <a:lnSpc>
              <a:spcPts val="2400"/>
            </a:lnSpc>
            <a:spcBef>
              <a:spcPct val="0"/>
            </a:spcBef>
            <a:spcAft>
              <a:spcPts val="600"/>
            </a:spcAft>
            <a:buChar char="••"/>
          </a:pPr>
          <a:r>
            <a:rPr lang="en-US" sz="1800" kern="1200" dirty="0" smtClean="0">
              <a:latin typeface="Garamond" panose="02020404030301010803" pitchFamily="18" charset="0"/>
            </a:rPr>
            <a:t>Searchable rules, etc. will be in </a:t>
          </a:r>
          <a:r>
            <a:rPr lang="en-US" sz="1800" b="1" kern="1200" dirty="0" smtClean="0">
              <a:latin typeface="Garamond" panose="02020404030301010803" pitchFamily="18" charset="0"/>
            </a:rPr>
            <a:t>bold</a:t>
          </a:r>
          <a:endParaRPr lang="en-US" sz="1800" b="1" kern="1200" dirty="0">
            <a:latin typeface="Garamond" panose="02020404030301010803" pitchFamily="18" charset="0"/>
          </a:endParaRPr>
        </a:p>
      </dsp:txBody>
      <dsp:txXfrm>
        <a:off x="19716" y="1591599"/>
        <a:ext cx="3280450" cy="2854800"/>
      </dsp:txXfrm>
    </dsp:sp>
    <dsp:sp modelId="{6C358661-4004-44D5-BF4F-E36EACF1E0D5}">
      <dsp:nvSpPr>
        <dsp:cNvPr id="0" name=""/>
        <dsp:cNvSpPr/>
      </dsp:nvSpPr>
      <dsp:spPr>
        <a:xfrm>
          <a:off x="3484102" y="296914"/>
          <a:ext cx="3280450" cy="131218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u="none" kern="1200" dirty="0" smtClean="0">
              <a:latin typeface="HelveticaNeue LT 35 Thin" panose="020B0403020202020204" pitchFamily="34" charset="0"/>
            </a:rPr>
            <a:t>Un</a:t>
          </a:r>
          <a:r>
            <a:rPr lang="en-US" sz="2400" b="0" kern="1200" dirty="0" smtClean="0">
              <a:latin typeface="HelveticaNeue LT 35 Thin" panose="020B0403020202020204" pitchFamily="34" charset="0"/>
            </a:rPr>
            <a:t>integrated Content</a:t>
          </a:r>
          <a:endParaRPr lang="en-US" sz="2400" b="0" kern="1200" dirty="0">
            <a:latin typeface="HelveticaNeue LT 35 Thin" panose="020B0403020202020204" pitchFamily="34" charset="0"/>
          </a:endParaRPr>
        </a:p>
      </dsp:txBody>
      <dsp:txXfrm>
        <a:off x="3484102" y="296914"/>
        <a:ext cx="3280450" cy="1312180"/>
      </dsp:txXfrm>
    </dsp:sp>
    <dsp:sp modelId="{D7ECE797-6D93-4FE6-A86D-15AB21A93A44}">
      <dsp:nvSpPr>
        <dsp:cNvPr id="0" name=""/>
        <dsp:cNvSpPr/>
      </dsp:nvSpPr>
      <dsp:spPr>
        <a:xfrm>
          <a:off x="3484102" y="1610127"/>
          <a:ext cx="3280450" cy="285480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ts val="2400"/>
            </a:lnSpc>
            <a:spcBef>
              <a:spcPct val="0"/>
            </a:spcBef>
            <a:spcAft>
              <a:spcPts val="600"/>
            </a:spcAft>
            <a:buChar char="••"/>
          </a:pPr>
          <a:r>
            <a:rPr lang="en-US" sz="1800" kern="1200" dirty="0" smtClean="0">
              <a:latin typeface="Garamond" panose="02020404030301010803" pitchFamily="18" charset="0"/>
            </a:rPr>
            <a:t>Content is not integrated into </a:t>
          </a:r>
          <a:r>
            <a:rPr lang="en-US" sz="1800" kern="1200" dirty="0" err="1" smtClean="0">
              <a:latin typeface="Garamond" panose="02020404030301010803" pitchFamily="18" charset="0"/>
            </a:rPr>
            <a:t>Fastcase’s</a:t>
          </a:r>
          <a:r>
            <a:rPr lang="en-US" sz="1800" kern="1200" dirty="0" smtClean="0">
              <a:latin typeface="Garamond" panose="02020404030301010803" pitchFamily="18" charset="0"/>
            </a:rPr>
            <a:t> database.</a:t>
          </a:r>
          <a:endParaRPr lang="en-US" sz="1800" kern="1200" dirty="0">
            <a:latin typeface="Garamond" panose="02020404030301010803" pitchFamily="18" charset="0"/>
          </a:endParaRPr>
        </a:p>
        <a:p>
          <a:pPr marL="171450" lvl="1" indent="-171450" algn="l" defTabSz="800100">
            <a:lnSpc>
              <a:spcPts val="2400"/>
            </a:lnSpc>
            <a:spcBef>
              <a:spcPct val="0"/>
            </a:spcBef>
            <a:spcAft>
              <a:spcPts val="600"/>
            </a:spcAft>
            <a:buChar char="••"/>
          </a:pPr>
          <a:r>
            <a:rPr lang="en-US" sz="1800" kern="1200" dirty="0" smtClean="0">
              <a:latin typeface="Garamond" panose="02020404030301010803" pitchFamily="18" charset="0"/>
            </a:rPr>
            <a:t>The text is not searchable within Fastcase.</a:t>
          </a:r>
          <a:endParaRPr lang="en-US" sz="1800" kern="1200" dirty="0">
            <a:latin typeface="Garamond" panose="02020404030301010803" pitchFamily="18" charset="0"/>
          </a:endParaRPr>
        </a:p>
        <a:p>
          <a:pPr marL="171450" lvl="1" indent="-171450" algn="l" defTabSz="800100">
            <a:lnSpc>
              <a:spcPts val="2400"/>
            </a:lnSpc>
            <a:spcBef>
              <a:spcPct val="0"/>
            </a:spcBef>
            <a:spcAft>
              <a:spcPts val="600"/>
            </a:spcAft>
            <a:buChar char="••"/>
          </a:pPr>
          <a:r>
            <a:rPr lang="en-US" sz="1800" kern="1200" dirty="0" smtClean="0">
              <a:latin typeface="Garamond" panose="02020404030301010803" pitchFamily="18" charset="0"/>
            </a:rPr>
            <a:t>Fastcase provides a hyperlink to a third party website where the content is available.</a:t>
          </a:r>
          <a:endParaRPr lang="en-US" sz="1800" kern="1200" dirty="0">
            <a:latin typeface="Garamond" panose="02020404030301010803" pitchFamily="18" charset="0"/>
          </a:endParaRPr>
        </a:p>
      </dsp:txBody>
      <dsp:txXfrm>
        <a:off x="3484102" y="1610127"/>
        <a:ext cx="328045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432A1-090C-4C29-B9D7-43C7B429A1D6}"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60B5E-9997-43B6-BFD7-62EE0710D543}" type="slidenum">
              <a:rPr lang="en-US" smtClean="0"/>
              <a:t>‹#›</a:t>
            </a:fld>
            <a:endParaRPr lang="en-US"/>
          </a:p>
        </p:txBody>
      </p:sp>
    </p:spTree>
    <p:extLst>
      <p:ext uri="{BB962C8B-B14F-4D97-AF65-F5344CB8AC3E}">
        <p14:creationId xmlns:p14="http://schemas.microsoft.com/office/powerpoint/2010/main" val="136216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Introduction</a:t>
            </a:r>
            <a:r>
              <a:rPr lang="en-US" baseline="0" dirty="0" smtClean="0"/>
              <a:t> to Fastcase lesson. This lesson is intended to be used to teach legal research students how to use Fastcase at a basic level. Please see (insert name of other lessons)</a:t>
            </a:r>
          </a:p>
          <a:p>
            <a:endParaRPr lang="en-US" baseline="0" dirty="0" smtClean="0"/>
          </a:p>
          <a:p>
            <a:r>
              <a:rPr lang="en-US" baseline="0" dirty="0" smtClean="0"/>
              <a:t>Please feel free to use this lesson in its entirety, or in pieces as needed to supplement your course. If you have any questions, please feel free to contact Fastcase at 866-773-2782 or at support@fastcase.com. We hope you enjoy this lesson</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a:t>
            </a:fld>
            <a:endParaRPr lang="en-US"/>
          </a:p>
        </p:txBody>
      </p:sp>
    </p:spTree>
    <p:extLst>
      <p:ext uri="{BB962C8B-B14F-4D97-AF65-F5344CB8AC3E}">
        <p14:creationId xmlns:p14="http://schemas.microsoft.com/office/powerpoint/2010/main" val="268232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Fastcase </a:t>
            </a:r>
            <a:r>
              <a:rPr lang="en-US" baseline="0" dirty="0" smtClean="0"/>
              <a:t>doesn’t charge to print, save, or email, so users can feel free to save as many cases as needed.  To print, click on the folder icon at the top of the page and select “print”. </a:t>
            </a:r>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10</a:t>
            </a:fld>
            <a:endParaRPr lang="en-US"/>
          </a:p>
        </p:txBody>
      </p:sp>
    </p:spTree>
    <p:extLst>
      <p:ext uri="{BB962C8B-B14F-4D97-AF65-F5344CB8AC3E}">
        <p14:creationId xmlns:p14="http://schemas.microsoft.com/office/powerpoint/2010/main" val="60857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options including printing with the highlighted search terms, printing with one</a:t>
            </a:r>
            <a:r>
              <a:rPr lang="en-US" baseline="0" dirty="0" smtClean="0"/>
              <a:t> or two columns, and printing in Word, RTF, or PDF formats. Fastcase does not print directly, so users can elect to maintain a digital copy, or print from the word processor or PDF program.</a:t>
            </a:r>
          </a:p>
          <a:p>
            <a:endParaRPr lang="en-US" baseline="0" dirty="0" smtClean="0"/>
          </a:p>
          <a:p>
            <a:r>
              <a:rPr lang="en-US" baseline="0" dirty="0" smtClean="0"/>
              <a:t>If you select yes for highlight search terms, the search terms used to locate the document will remain highlighted in the downloaded version.</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11</a:t>
            </a:fld>
            <a:endParaRPr lang="en-US"/>
          </a:p>
        </p:txBody>
      </p:sp>
    </p:spTree>
    <p:extLst>
      <p:ext uri="{BB962C8B-B14F-4D97-AF65-F5344CB8AC3E}">
        <p14:creationId xmlns:p14="http://schemas.microsoft.com/office/powerpoint/2010/main" val="348342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a document to favorites allows you to easily find documents later.</a:t>
            </a:r>
            <a:r>
              <a:rPr lang="en-US" baseline="0" dirty="0" smtClean="0"/>
              <a:t> If you have many favorites, you can organize your favorites in folders, similar to bookmarks in your internet browser.</a:t>
            </a:r>
          </a:p>
          <a:p>
            <a:r>
              <a:rPr lang="en-US" baseline="0" dirty="0" smtClean="0"/>
              <a:t>Cases can be emailed to a colleague by clicking on the email link.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12</a:t>
            </a:fld>
            <a:endParaRPr lang="en-US"/>
          </a:p>
        </p:txBody>
      </p:sp>
    </p:spTree>
    <p:extLst>
      <p:ext uri="{BB962C8B-B14F-4D97-AF65-F5344CB8AC3E}">
        <p14:creationId xmlns:p14="http://schemas.microsoft.com/office/powerpoint/2010/main" val="62250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treatment of cases is flagged by a feature called “Bad law bot”. If</a:t>
            </a:r>
            <a:r>
              <a:rPr lang="en-US" baseline="0" dirty="0" smtClean="0"/>
              <a:t> there is a red flag in the search results or at the top of a case, that means that the case has negative treatment in subsequent decisions, as noted by bluebook citation rules. If you click on the red flag, it will take you to the authority check report, which will display the negative interpretation of this case, so you can evaluate if the case is still useful or not.</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13</a:t>
            </a:fld>
            <a:endParaRPr lang="en-US"/>
          </a:p>
        </p:txBody>
      </p:sp>
    </p:spTree>
    <p:extLst>
      <p:ext uri="{BB962C8B-B14F-4D97-AF65-F5344CB8AC3E}">
        <p14:creationId xmlns:p14="http://schemas.microsoft.com/office/powerpoint/2010/main" val="366069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any search screen, enter a term from the statute you are looking for. Once you have selected a specific statute, you can browse to other statutes by selecting the “index button” on the left</a:t>
            </a:r>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14</a:t>
            </a:fld>
            <a:endParaRPr lang="en-US"/>
          </a:p>
        </p:txBody>
      </p:sp>
    </p:spTree>
    <p:extLst>
      <p:ext uri="{BB962C8B-B14F-4D97-AF65-F5344CB8AC3E}">
        <p14:creationId xmlns:p14="http://schemas.microsoft.com/office/powerpoint/2010/main" val="25973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on the index page, you can navigate through the entire statute.</a:t>
            </a:r>
          </a:p>
          <a:p>
            <a:r>
              <a:rPr lang="en-US" dirty="0" smtClean="0"/>
              <a:t>You can send an entire statute to your print queue by right clicking on the section</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15</a:t>
            </a:fld>
            <a:endParaRPr lang="en-US"/>
          </a:p>
        </p:txBody>
      </p:sp>
    </p:spTree>
    <p:extLst>
      <p:ext uri="{BB962C8B-B14F-4D97-AF65-F5344CB8AC3E}">
        <p14:creationId xmlns:p14="http://schemas.microsoft.com/office/powerpoint/2010/main" val="726169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set an alert, click on the “alert” button at the top of your search</a:t>
            </a:r>
            <a:r>
              <a:rPr lang="en-US" baseline="0" dirty="0" smtClean="0"/>
              <a:t> results. To change or remove an alert, click on the user menu and select “modify alerts”</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16</a:t>
            </a:fld>
            <a:endParaRPr lang="en-US"/>
          </a:p>
        </p:txBody>
      </p:sp>
    </p:spTree>
    <p:extLst>
      <p:ext uri="{BB962C8B-B14F-4D97-AF65-F5344CB8AC3E}">
        <p14:creationId xmlns:p14="http://schemas.microsoft.com/office/powerpoint/2010/main" val="53976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CLIO is a well known practice management software that facilitates billing</a:t>
            </a:r>
            <a:r>
              <a:rPr lang="en-US" baseline="0" dirty="0" smtClean="0"/>
              <a:t> and case management. If the user wants, they can cannot their Fastcase account with a CLIO account. This allows the user to time their research in Fastcase, which allows the user to automatically generate bills for legal research. Additionally, the user can download documents directly into the case management for the specific case in process for organizational purposes.</a:t>
            </a:r>
          </a:p>
          <a:p>
            <a:endParaRPr lang="en-US" baseline="0" dirty="0" smtClean="0"/>
          </a:p>
          <a:p>
            <a:r>
              <a:rPr lang="en-US" baseline="0" dirty="0" smtClean="0"/>
              <a:t>Fastcase also has a partnership with Hein Online, the largest provider of secondary legal research materials: journals, bar reviews, etc. A user can use Fastcase’s legal research tools to search Hein content and read brief descriptions of the content, prior to making a decision to purchase the content from Hein Online.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17</a:t>
            </a:fld>
            <a:endParaRPr lang="en-US"/>
          </a:p>
        </p:txBody>
      </p:sp>
    </p:spTree>
    <p:extLst>
      <p:ext uri="{BB962C8B-B14F-4D97-AF65-F5344CB8AC3E}">
        <p14:creationId xmlns:p14="http://schemas.microsoft.com/office/powerpoint/2010/main" val="4123572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Now</a:t>
            </a:r>
            <a:r>
              <a:rPr lang="en-US" baseline="0" dirty="0" smtClean="0"/>
              <a:t> in regards to content in the Fastcase database other than cases and statutes, it may exist in Fastcase in one of two forms: integrated or unintegrated content.</a:t>
            </a:r>
          </a:p>
          <a:p>
            <a:pPr eaLnBrk="1" hangingPunct="1">
              <a:spcBef>
                <a:spcPct val="0"/>
              </a:spcBef>
            </a:pPr>
            <a:endParaRPr lang="en-US" baseline="0" dirty="0" smtClean="0"/>
          </a:p>
          <a:p>
            <a:r>
              <a:rPr lang="en-US" baseline="0" dirty="0" smtClean="0"/>
              <a:t>Items in bold here are integrated into the database, when click on them the user can search using the various operators described earlier.</a:t>
            </a:r>
          </a:p>
          <a:p>
            <a:endParaRPr lang="en-US" baseline="0" dirty="0" smtClean="0"/>
          </a:p>
          <a:p>
            <a:r>
              <a:rPr lang="en-US" baseline="0" dirty="0" smtClean="0"/>
              <a:t>Things not in bold are not yet integrated into the system, so clicking on them will take us to a third-party site. </a:t>
            </a:r>
            <a:endParaRPr lang="en-US" dirty="0" smtClean="0"/>
          </a:p>
          <a:p>
            <a:pPr eaLnBrk="1" hangingPunct="1">
              <a:spcBef>
                <a:spcPct val="0"/>
              </a:spcBef>
            </a:pPr>
            <a:endParaRPr lang="en-US" baseline="0" dirty="0" smtClean="0"/>
          </a:p>
        </p:txBody>
      </p:sp>
      <p:sp>
        <p:nvSpPr>
          <p:cNvPr id="4" name="Slide Number Placeholder 3"/>
          <p:cNvSpPr>
            <a:spLocks noGrp="1"/>
          </p:cNvSpPr>
          <p:nvPr>
            <p:ph type="sldNum" sz="quarter" idx="10"/>
          </p:nvPr>
        </p:nvSpPr>
        <p:spPr/>
        <p:txBody>
          <a:bodyPr/>
          <a:lstStyle/>
          <a:p>
            <a:fld id="{FC380A45-68F9-45EC-ACC1-8C16FAF85555}" type="slidenum">
              <a:rPr lang="en-US" smtClean="0"/>
              <a:t>18</a:t>
            </a:fld>
            <a:endParaRPr lang="en-US"/>
          </a:p>
        </p:txBody>
      </p:sp>
    </p:spTree>
    <p:extLst>
      <p:ext uri="{BB962C8B-B14F-4D97-AF65-F5344CB8AC3E}">
        <p14:creationId xmlns:p14="http://schemas.microsoft.com/office/powerpoint/2010/main" val="2784201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mobile app is free for download for iPhone, Android, or </a:t>
            </a:r>
            <a:r>
              <a:rPr lang="en-US" baseline="0" dirty="0" err="1" smtClean="0"/>
              <a:t>WindowsPhone</a:t>
            </a:r>
            <a:r>
              <a:rPr lang="en-US" baseline="0" dirty="0" smtClean="0"/>
              <a:t>. Access almost all content available in Fastcase. Can be synchronized with your desktop account, which allows the user to search on their mobile phone, then access their results later on their desktop and vice-versa. See instructions for synch at http://www.fastcase.com/mobile-sync/. </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19</a:t>
            </a:fld>
            <a:endParaRPr lang="en-US"/>
          </a:p>
        </p:txBody>
      </p:sp>
    </p:spTree>
    <p:extLst>
      <p:ext uri="{BB962C8B-B14F-4D97-AF65-F5344CB8AC3E}">
        <p14:creationId xmlns:p14="http://schemas.microsoft.com/office/powerpoint/2010/main" val="426982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Fastcase is an expanding</a:t>
            </a:r>
            <a:r>
              <a:rPr lang="en-US" baseline="0" dirty="0" smtClean="0"/>
              <a:t> database. The database started with </a:t>
            </a:r>
            <a:r>
              <a:rPr lang="en-US" baseline="0" dirty="0" err="1" smtClean="0"/>
              <a:t>caselaw</a:t>
            </a:r>
            <a:r>
              <a:rPr lang="en-US" baseline="0" dirty="0" smtClean="0"/>
              <a:t> and has expanded to statutes, regulations, court rules, constitutions, and other legal documents. An important part of legal research is to ensure that the database you are using contains the materials you are looking for. If you are looking for secondary sources, Fastcase has a partnership with </a:t>
            </a:r>
            <a:r>
              <a:rPr lang="en-US" baseline="0" dirty="0" err="1" smtClean="0"/>
              <a:t>HeinOnline</a:t>
            </a:r>
            <a:r>
              <a:rPr lang="en-US" baseline="0" dirty="0" smtClean="0"/>
              <a:t>, and will be expanding further in the future.</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2</a:t>
            </a:fld>
            <a:endParaRPr lang="en-US"/>
          </a:p>
        </p:txBody>
      </p:sp>
    </p:spTree>
    <p:extLst>
      <p:ext uri="{BB962C8B-B14F-4D97-AF65-F5344CB8AC3E}">
        <p14:creationId xmlns:p14="http://schemas.microsoft.com/office/powerpoint/2010/main" val="289500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Logging in is</a:t>
            </a:r>
            <a:r>
              <a:rPr lang="en-US" baseline="0" dirty="0" smtClean="0"/>
              <a:t> simple and all users of Fastcase have access to the major features. If a user is a member of a bar association that offers Fastcase as a member benefit, they would click on the “Participating Bar Member? Login Here” link. Otherwise, everyone logs in from the same place.</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3</a:t>
            </a:fld>
            <a:endParaRPr lang="en-US"/>
          </a:p>
        </p:txBody>
      </p:sp>
    </p:spTree>
    <p:extLst>
      <p:ext uri="{BB962C8B-B14F-4D97-AF65-F5344CB8AC3E}">
        <p14:creationId xmlns:p14="http://schemas.microsoft.com/office/powerpoint/2010/main" val="143019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homepage</a:t>
            </a:r>
            <a:r>
              <a:rPr lang="en-US" baseline="0" dirty="0" smtClean="0"/>
              <a:t> is accessible at any time by clicking on the “</a:t>
            </a:r>
            <a:r>
              <a:rPr lang="en-US" baseline="0" dirty="0" err="1" smtClean="0"/>
              <a:t>fastcase</a:t>
            </a:r>
            <a:r>
              <a:rPr lang="en-US" baseline="0" dirty="0" smtClean="0"/>
              <a:t>” logo at the top left of the screen. At the top right of the screen, you can see your name. To access the settings for your account, simply click on your name. </a:t>
            </a:r>
          </a:p>
          <a:p>
            <a:endParaRPr lang="en-US" baseline="0" dirty="0" smtClean="0"/>
          </a:p>
          <a:p>
            <a:r>
              <a:rPr lang="en-US" baseline="0" dirty="0" smtClean="0"/>
              <a:t>The quick search is located at the top center of the page. Best used for a generalized search, with no content restrictions.</a:t>
            </a:r>
          </a:p>
          <a:p>
            <a:r>
              <a:rPr lang="en-US" baseline="0" dirty="0" smtClean="0"/>
              <a:t>To the right of the quick search bar is the “Advanced Search” link. Best used for precision searching, including limitations of date span, jurisdiction, and other modifications. See the advanced search slide.</a:t>
            </a:r>
          </a:p>
          <a:p>
            <a:r>
              <a:rPr lang="en-US" baseline="0" dirty="0" smtClean="0"/>
              <a:t>Help &amp; Support: quick links to our user guide, live chat with a trained reference attorney, video tutorials on using Fastcase, and a schedule of free webinars on legal research hosted by Fastcase.</a:t>
            </a:r>
          </a:p>
          <a:p>
            <a:r>
              <a:rPr lang="en-US" baseline="0" dirty="0" smtClean="0"/>
              <a:t>Search History: Shows five most recent searches automatically for easy reuse. Link to more history shows recent search history in format similar to an internet browser.</a:t>
            </a:r>
          </a:p>
          <a:p>
            <a:r>
              <a:rPr lang="en-US" baseline="0" dirty="0" smtClean="0"/>
              <a:t>Alerts: users can set an alert regarding a search and be notified automatically if new results are added to that search. Updates are also immediately visible from the homepage.</a:t>
            </a:r>
          </a:p>
          <a:p>
            <a:r>
              <a:rPr lang="en-US" baseline="0" dirty="0" smtClean="0"/>
              <a:t>Print Queue: A user can add documents to a print queue. See the print slide for more details</a:t>
            </a:r>
          </a:p>
          <a:p>
            <a:r>
              <a:rPr lang="en-US" dirty="0" smtClean="0"/>
              <a:t>Blog: see articles of interest on our blog, including search tips, new features, and general news of interest for Fastcase.</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4</a:t>
            </a:fld>
            <a:endParaRPr lang="en-US"/>
          </a:p>
        </p:txBody>
      </p:sp>
    </p:spTree>
    <p:extLst>
      <p:ext uri="{BB962C8B-B14F-4D97-AF65-F5344CB8AC3E}">
        <p14:creationId xmlns:p14="http://schemas.microsoft.com/office/powerpoint/2010/main" val="119353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results are “bottomless” with no need to click “next page”.</a:t>
            </a:r>
            <a:r>
              <a:rPr lang="en-US" baseline="0" dirty="0" smtClean="0"/>
              <a:t> Start scrolling, keep on scrolling, same page.</a:t>
            </a:r>
          </a:p>
          <a:p>
            <a:r>
              <a:rPr lang="en-US" baseline="0" dirty="0" smtClean="0"/>
              <a:t>Search results are automatically sorted by “relevance” to your search terms. However, the cases can be resorted by date or by number of citations in the database by clicking on those blue links toward the top of the page.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right side of your results screen is </a:t>
            </a:r>
            <a:r>
              <a:rPr lang="en-US" dirty="0" err="1" smtClean="0"/>
              <a:t>Forecite</a:t>
            </a:r>
            <a:r>
              <a:rPr lang="en-US" dirty="0" smtClean="0"/>
              <a:t>. See the next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left side of your results screen is Search</a:t>
            </a:r>
            <a:r>
              <a:rPr lang="en-US" baseline="0" dirty="0" smtClean="0"/>
              <a:t> within. See slide 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items at the bottom of the results page, see slide 7</a:t>
            </a:r>
            <a:endParaRPr lang="en-US" dirty="0" smtClean="0"/>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5</a:t>
            </a:fld>
            <a:endParaRPr lang="en-US"/>
          </a:p>
        </p:txBody>
      </p:sp>
    </p:spTree>
    <p:extLst>
      <p:ext uri="{BB962C8B-B14F-4D97-AF65-F5344CB8AC3E}">
        <p14:creationId xmlns:p14="http://schemas.microsoft.com/office/powerpoint/2010/main" val="1917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right side of your results screen is </a:t>
            </a:r>
            <a:r>
              <a:rPr lang="en-US" dirty="0" err="1" smtClean="0"/>
              <a:t>Forecite</a:t>
            </a:r>
            <a:r>
              <a:rPr lang="en-US" dirty="0" smtClean="0"/>
              <a:t>. </a:t>
            </a:r>
            <a:r>
              <a:rPr lang="en-US" dirty="0" err="1" smtClean="0"/>
              <a:t>Forecite</a:t>
            </a:r>
            <a:r>
              <a:rPr lang="en-US" dirty="0" smtClean="0"/>
              <a:t> locates cases that are related to your search, but do not have your exact search term. Great for locating seminal cases that use synonyms for your search terms.</a:t>
            </a:r>
          </a:p>
        </p:txBody>
      </p:sp>
      <p:sp>
        <p:nvSpPr>
          <p:cNvPr id="4" name="Slide Number Placeholder 3"/>
          <p:cNvSpPr>
            <a:spLocks noGrp="1"/>
          </p:cNvSpPr>
          <p:nvPr>
            <p:ph type="sldNum" sz="quarter" idx="10"/>
          </p:nvPr>
        </p:nvSpPr>
        <p:spPr/>
        <p:txBody>
          <a:bodyPr/>
          <a:lstStyle/>
          <a:p>
            <a:fld id="{DCB60B5E-9997-43B6-BFD7-62EE0710D543}" type="slidenum">
              <a:rPr lang="en-US" smtClean="0"/>
              <a:t>6</a:t>
            </a:fld>
            <a:endParaRPr lang="en-US"/>
          </a:p>
        </p:txBody>
      </p:sp>
    </p:spTree>
    <p:extLst>
      <p:ext uri="{BB962C8B-B14F-4D97-AF65-F5344CB8AC3E}">
        <p14:creationId xmlns:p14="http://schemas.microsoft.com/office/powerpoint/2010/main" val="71511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user</a:t>
            </a:r>
            <a:r>
              <a:rPr lang="en-US" dirty="0" smtClean="0"/>
              <a:t> ran a general search, then realized that they wanted case law, they can access that material by clicking on the “Case</a:t>
            </a:r>
            <a:r>
              <a:rPr lang="en-US" baseline="0" dirty="0" smtClean="0"/>
              <a:t> Law” filter on the left. Users can also focus a search by selecting a level of court, or a specific jurisdiction. Additional, a user can enter a freehand filter by typing in the box at the top of the pane.</a:t>
            </a:r>
            <a:endParaRPr lang="en-US" dirty="0" smtClean="0"/>
          </a:p>
          <a:p>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7</a:t>
            </a:fld>
            <a:endParaRPr lang="en-US"/>
          </a:p>
        </p:txBody>
      </p:sp>
    </p:spTree>
    <p:extLst>
      <p:ext uri="{BB962C8B-B14F-4D97-AF65-F5344CB8AC3E}">
        <p14:creationId xmlns:p14="http://schemas.microsoft.com/office/powerpoint/2010/main" val="46733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interactive timeline appears at the bottom of the results page, allowing you to see which cases in your search have been cited the most and gauge the relevance of each case immediately.</a:t>
            </a:r>
          </a:p>
          <a:p>
            <a:endParaRPr lang="en-US" dirty="0" smtClean="0"/>
          </a:p>
          <a:p>
            <a:r>
              <a:rPr lang="en-US" dirty="0" smtClean="0"/>
              <a:t>On the bottom left of your results screen is a semantic tag cloud, which allows you to see common search terms that are located within your current search in order to further refine your search if needed. Simply</a:t>
            </a:r>
            <a:r>
              <a:rPr lang="en-US" baseline="0" dirty="0" smtClean="0"/>
              <a:t> click on the term to add it as a filter, similarly to adding a freehand filter to your search using “Search Within”.</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8</a:t>
            </a:fld>
            <a:endParaRPr lang="en-US"/>
          </a:p>
        </p:txBody>
      </p:sp>
    </p:spTree>
    <p:extLst>
      <p:ext uri="{BB962C8B-B14F-4D97-AF65-F5344CB8AC3E}">
        <p14:creationId xmlns:p14="http://schemas.microsoft.com/office/powerpoint/2010/main" val="289269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results remain on the left side of the screen, which allows users to easily navigate to other cases in the results list. </a:t>
            </a:r>
          </a:p>
          <a:p>
            <a:r>
              <a:rPr lang="en-US" dirty="0" smtClean="0"/>
              <a:t>See your case’s relevance immediately with the interactive timeline, also remaining on the left side of the screen.</a:t>
            </a:r>
          </a:p>
          <a:p>
            <a:r>
              <a:rPr lang="en-US" dirty="0" smtClean="0"/>
              <a:t>Links</a:t>
            </a:r>
            <a:r>
              <a:rPr lang="en-US" baseline="0" dirty="0" smtClean="0"/>
              <a:t> to bad law bot (see bad law bot slide), highlighting (see high-lighting slide), and printing (see printing slide) at the top of every page.</a:t>
            </a:r>
            <a:endParaRPr lang="en-US" dirty="0"/>
          </a:p>
        </p:txBody>
      </p:sp>
      <p:sp>
        <p:nvSpPr>
          <p:cNvPr id="4" name="Slide Number Placeholder 3"/>
          <p:cNvSpPr>
            <a:spLocks noGrp="1"/>
          </p:cNvSpPr>
          <p:nvPr>
            <p:ph type="sldNum" sz="quarter" idx="10"/>
          </p:nvPr>
        </p:nvSpPr>
        <p:spPr/>
        <p:txBody>
          <a:bodyPr/>
          <a:lstStyle/>
          <a:p>
            <a:fld id="{DCB60B5E-9997-43B6-BFD7-62EE0710D543}" type="slidenum">
              <a:rPr lang="en-US" smtClean="0"/>
              <a:t>9</a:t>
            </a:fld>
            <a:endParaRPr lang="en-US"/>
          </a:p>
        </p:txBody>
      </p:sp>
    </p:spTree>
    <p:extLst>
      <p:ext uri="{BB962C8B-B14F-4D97-AF65-F5344CB8AC3E}">
        <p14:creationId xmlns:p14="http://schemas.microsoft.com/office/powerpoint/2010/main" val="4096554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E2E84B-5551-4944-BE2C-D8A7EEAA8A22}" type="datetimeFigureOut">
              <a:rPr lang="en-US" smtClean="0"/>
              <a:t>8/17/2016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37522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187347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143900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523F3A1-19C8-4891-81D2-EC57A8A51EF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8261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294770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5E2E84B-5551-4944-BE2C-D8A7EEAA8A22}"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233681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5E2E84B-5551-4944-BE2C-D8A7EEAA8A22}"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1813704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E2E84B-5551-4944-BE2C-D8A7EEAA8A22}"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2755996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E2E84B-5551-4944-BE2C-D8A7EEAA8A22}" type="datetimeFigureOut">
              <a:rPr lang="en-US" smtClean="0"/>
              <a:t>8/17/2016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144828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E2E84B-5551-4944-BE2C-D8A7EEAA8A22}"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285129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E2E84B-5551-4944-BE2C-D8A7EEAA8A22}" type="datetimeFigureOut">
              <a:rPr lang="en-US" smtClean="0"/>
              <a:t>8/17/2016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177724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417955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E2E84B-5551-4944-BE2C-D8A7EEAA8A22}"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304948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E2E84B-5551-4944-BE2C-D8A7EEAA8A22}"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13879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2E84B-5551-4944-BE2C-D8A7EEAA8A22}"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70173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413627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2E84B-5551-4944-BE2C-D8A7EEAA8A22}"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F3A1-19C8-4891-81D2-EC57A8A51EF7}" type="slidenum">
              <a:rPr lang="en-US" smtClean="0"/>
              <a:t>‹#›</a:t>
            </a:fld>
            <a:endParaRPr lang="en-US"/>
          </a:p>
        </p:txBody>
      </p:sp>
    </p:spTree>
    <p:extLst>
      <p:ext uri="{BB962C8B-B14F-4D97-AF65-F5344CB8AC3E}">
        <p14:creationId xmlns:p14="http://schemas.microsoft.com/office/powerpoint/2010/main" val="333978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E2E84B-5551-4944-BE2C-D8A7EEAA8A22}" type="datetimeFigureOut">
              <a:rPr lang="en-US" smtClean="0"/>
              <a:t>8/17/2016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23F3A1-19C8-4891-81D2-EC57A8A51EF7}" type="slidenum">
              <a:rPr lang="en-US" smtClean="0"/>
              <a:t>‹#›</a:t>
            </a:fld>
            <a:endParaRPr lang="en-US"/>
          </a:p>
        </p:txBody>
      </p:sp>
    </p:spTree>
    <p:extLst>
      <p:ext uri="{BB962C8B-B14F-4D97-AF65-F5344CB8AC3E}">
        <p14:creationId xmlns:p14="http://schemas.microsoft.com/office/powerpoint/2010/main" val="35196913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Fastcase</a:t>
            </a:r>
            <a:endParaRPr lang="en-US" dirty="0"/>
          </a:p>
        </p:txBody>
      </p:sp>
      <p:sp>
        <p:nvSpPr>
          <p:cNvPr id="3" name="Subtitle 2"/>
          <p:cNvSpPr>
            <a:spLocks noGrp="1"/>
          </p:cNvSpPr>
          <p:nvPr>
            <p:ph type="subTitle" idx="1"/>
          </p:nvPr>
        </p:nvSpPr>
        <p:spPr/>
        <p:txBody>
          <a:bodyPr/>
          <a:lstStyle/>
          <a:p>
            <a:r>
              <a:rPr lang="en-US" dirty="0" smtClean="0"/>
              <a:t>By Erin Page</a:t>
            </a:r>
            <a:endParaRPr lang="en-US" dirty="0"/>
          </a:p>
        </p:txBody>
      </p:sp>
    </p:spTree>
    <p:extLst>
      <p:ext uri="{BB962C8B-B14F-4D97-AF65-F5344CB8AC3E}">
        <p14:creationId xmlns:p14="http://schemas.microsoft.com/office/powerpoint/2010/main" val="14238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Printing Part 1</a:t>
            </a:r>
            <a:endParaRPr lang="en-US" dirty="0"/>
          </a:p>
        </p:txBody>
      </p:sp>
      <p:pic>
        <p:nvPicPr>
          <p:cNvPr id="7"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295" y="2604615"/>
            <a:ext cx="5716933" cy="278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824228" y="2604615"/>
            <a:ext cx="6310580" cy="270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0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Part 2</a:t>
            </a:r>
            <a:endParaRPr lang="en-US" dirty="0"/>
          </a:p>
        </p:txBody>
      </p:sp>
      <p:pic>
        <p:nvPicPr>
          <p:cNvPr id="5" name="Content Placeholder 4"/>
          <p:cNvPicPr>
            <a:picLocks noGrp="1" noChangeAspect="1"/>
          </p:cNvPicPr>
          <p:nvPr>
            <p:ph sz="half" idx="1"/>
          </p:nvPr>
        </p:nvPicPr>
        <p:blipFill>
          <a:blip r:embed="rId3"/>
          <a:stretch>
            <a:fillRect/>
          </a:stretch>
        </p:blipFill>
        <p:spPr>
          <a:xfrm>
            <a:off x="685800" y="2635473"/>
            <a:ext cx="5334000" cy="3141217"/>
          </a:xfrm>
          <a:prstGeom prst="rect">
            <a:avLst/>
          </a:prstGeom>
        </p:spPr>
      </p:pic>
      <p:pic>
        <p:nvPicPr>
          <p:cNvPr id="6" name="Content Placeholder 5"/>
          <p:cNvPicPr>
            <a:picLocks noGrp="1" noChangeAspect="1"/>
          </p:cNvPicPr>
          <p:nvPr>
            <p:ph sz="half" idx="2"/>
          </p:nvPr>
        </p:nvPicPr>
        <p:blipFill>
          <a:blip r:embed="rId4"/>
          <a:stretch>
            <a:fillRect/>
          </a:stretch>
        </p:blipFill>
        <p:spPr>
          <a:xfrm>
            <a:off x="6172200" y="2630814"/>
            <a:ext cx="5334000" cy="3150535"/>
          </a:xfrm>
          <a:prstGeom prst="rect">
            <a:avLst/>
          </a:prstGeom>
        </p:spPr>
      </p:pic>
    </p:spTree>
    <p:extLst>
      <p:ext uri="{BB962C8B-B14F-4D97-AF65-F5344CB8AC3E}">
        <p14:creationId xmlns:p14="http://schemas.microsoft.com/office/powerpoint/2010/main" val="183210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Favorites and Emailing Directly</a:t>
            </a:r>
            <a:endParaRPr lang="en-US" dirty="0"/>
          </a:p>
        </p:txBody>
      </p:sp>
      <p:pic>
        <p:nvPicPr>
          <p:cNvPr id="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5800" y="3064620"/>
            <a:ext cx="5334000" cy="228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8"/>
          <p:cNvPicPr>
            <a:picLocks noGrp="1" noChangeAspect="1"/>
          </p:cNvPicPr>
          <p:nvPr>
            <p:ph sz="half" idx="2"/>
          </p:nvPr>
        </p:nvPicPr>
        <p:blipFill>
          <a:blip r:embed="rId4"/>
          <a:stretch>
            <a:fillRect/>
          </a:stretch>
        </p:blipFill>
        <p:spPr>
          <a:xfrm>
            <a:off x="6172200" y="3266570"/>
            <a:ext cx="5334000" cy="1879022"/>
          </a:xfrm>
          <a:prstGeom prst="rect">
            <a:avLst/>
          </a:prstGeom>
        </p:spPr>
      </p:pic>
    </p:spTree>
    <p:extLst>
      <p:ext uri="{BB962C8B-B14F-4D97-AF65-F5344CB8AC3E}">
        <p14:creationId xmlns:p14="http://schemas.microsoft.com/office/powerpoint/2010/main" val="1117885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Law Bot</a:t>
            </a:r>
            <a:endParaRPr lang="en-US" dirty="0"/>
          </a:p>
        </p:txBody>
      </p:sp>
      <p:pic>
        <p:nvPicPr>
          <p:cNvPr id="5" name="Content Placeholder 4"/>
          <p:cNvPicPr>
            <a:picLocks noGrp="1" noChangeAspect="1"/>
          </p:cNvPicPr>
          <p:nvPr>
            <p:ph sz="half" idx="1"/>
          </p:nvPr>
        </p:nvPicPr>
        <p:blipFill>
          <a:blip r:embed="rId3"/>
          <a:stretch>
            <a:fillRect/>
          </a:stretch>
        </p:blipFill>
        <p:spPr>
          <a:xfrm>
            <a:off x="141988" y="2194559"/>
            <a:ext cx="5935529" cy="1006337"/>
          </a:xfrm>
          <a:prstGeom prst="rect">
            <a:avLst/>
          </a:prstGeom>
        </p:spPr>
      </p:pic>
      <p:pic>
        <p:nvPicPr>
          <p:cNvPr id="7" name="Content Placeholder 6"/>
          <p:cNvPicPr>
            <a:picLocks noGrp="1" noChangeAspect="1"/>
          </p:cNvPicPr>
          <p:nvPr>
            <p:ph sz="half" idx="2"/>
          </p:nvPr>
        </p:nvPicPr>
        <p:blipFill>
          <a:blip r:embed="rId4"/>
          <a:stretch>
            <a:fillRect/>
          </a:stretch>
        </p:blipFill>
        <p:spPr>
          <a:xfrm>
            <a:off x="6508106" y="2193925"/>
            <a:ext cx="4662187" cy="4024313"/>
          </a:xfrm>
          <a:prstGeom prst="rect">
            <a:avLst/>
          </a:prstGeom>
        </p:spPr>
      </p:pic>
      <p:pic>
        <p:nvPicPr>
          <p:cNvPr id="6" name="Picture 5"/>
          <p:cNvPicPr>
            <a:picLocks noChangeAspect="1"/>
          </p:cNvPicPr>
          <p:nvPr/>
        </p:nvPicPr>
        <p:blipFill>
          <a:blip r:embed="rId5"/>
          <a:stretch>
            <a:fillRect/>
          </a:stretch>
        </p:blipFill>
        <p:spPr>
          <a:xfrm>
            <a:off x="1561301" y="3836178"/>
            <a:ext cx="2924175" cy="866775"/>
          </a:xfrm>
          <a:prstGeom prst="rect">
            <a:avLst/>
          </a:prstGeom>
        </p:spPr>
      </p:pic>
    </p:spTree>
    <p:extLst>
      <p:ext uri="{BB962C8B-B14F-4D97-AF65-F5344CB8AC3E}">
        <p14:creationId xmlns:p14="http://schemas.microsoft.com/office/powerpoint/2010/main" val="92409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 browsing Part 1</a:t>
            </a:r>
            <a:endParaRPr lang="en-US" dirty="0"/>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960312"/>
            <a:ext cx="10820400" cy="249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1453006" y="3037114"/>
            <a:ext cx="978408" cy="48463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468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 Search</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5998" y="2363013"/>
            <a:ext cx="5146162" cy="360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91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Alerts</a:t>
            </a:r>
            <a:endParaRPr lang="en-US" dirty="0"/>
          </a:p>
        </p:txBody>
      </p:sp>
      <p:pic>
        <p:nvPicPr>
          <p:cNvPr id="9" name="Content Placeholder 8"/>
          <p:cNvPicPr>
            <a:picLocks noGrp="1" noChangeAspect="1"/>
          </p:cNvPicPr>
          <p:nvPr>
            <p:ph sz="half" idx="1"/>
          </p:nvPr>
        </p:nvPicPr>
        <p:blipFill>
          <a:blip r:embed="rId3"/>
          <a:stretch>
            <a:fillRect/>
          </a:stretch>
        </p:blipFill>
        <p:spPr>
          <a:xfrm>
            <a:off x="85423" y="2194559"/>
            <a:ext cx="6481425" cy="2133469"/>
          </a:xfrm>
          <a:prstGeom prst="rect">
            <a:avLst/>
          </a:prstGeom>
        </p:spPr>
      </p:pic>
      <p:sp>
        <p:nvSpPr>
          <p:cNvPr id="8" name="Content Placeholder 7"/>
          <p:cNvSpPr>
            <a:spLocks noGrp="1"/>
          </p:cNvSpPr>
          <p:nvPr>
            <p:ph sz="half" idx="2"/>
          </p:nvPr>
        </p:nvSpPr>
        <p:spPr>
          <a:xfrm>
            <a:off x="6728346" y="2194559"/>
            <a:ext cx="4777854" cy="4342719"/>
          </a:xfrm>
        </p:spPr>
        <p:txBody>
          <a:bodyPr/>
          <a:lstStyle/>
          <a:p>
            <a:r>
              <a:rPr lang="en-US" dirty="0" smtClean="0"/>
              <a:t>Set alerts regarding specific searches to be notified when a new document has been uploaded that meets your search criteria. </a:t>
            </a:r>
            <a:endParaRPr lang="en-US" dirty="0"/>
          </a:p>
        </p:txBody>
      </p:sp>
    </p:spTree>
    <p:extLst>
      <p:ext uri="{BB962C8B-B14F-4D97-AF65-F5344CB8AC3E}">
        <p14:creationId xmlns:p14="http://schemas.microsoft.com/office/powerpoint/2010/main" val="335882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with Hein, Clio, and More</a:t>
            </a:r>
            <a:endParaRPr lang="en-US" dirty="0"/>
          </a:p>
        </p:txBody>
      </p:sp>
      <p:sp>
        <p:nvSpPr>
          <p:cNvPr id="4" name="Text Placeholder 3"/>
          <p:cNvSpPr>
            <a:spLocks noGrp="1"/>
          </p:cNvSpPr>
          <p:nvPr>
            <p:ph type="body" idx="1"/>
          </p:nvPr>
        </p:nvSpPr>
        <p:spPr/>
        <p:txBody>
          <a:bodyPr/>
          <a:lstStyle/>
          <a:p>
            <a:r>
              <a:rPr lang="en-US" dirty="0" smtClean="0"/>
              <a:t>CLIO</a:t>
            </a:r>
            <a:endParaRPr lang="en-US" dirty="0"/>
          </a:p>
        </p:txBody>
      </p:sp>
      <p:sp>
        <p:nvSpPr>
          <p:cNvPr id="6" name="Text Placeholder 5"/>
          <p:cNvSpPr>
            <a:spLocks noGrp="1"/>
          </p:cNvSpPr>
          <p:nvPr>
            <p:ph type="body" sz="quarter" idx="3"/>
          </p:nvPr>
        </p:nvSpPr>
        <p:spPr/>
        <p:txBody>
          <a:bodyPr/>
          <a:lstStyle/>
          <a:p>
            <a:r>
              <a:rPr lang="en-US" dirty="0" smtClean="0"/>
              <a:t>Hein Online</a:t>
            </a:r>
            <a:endParaRPr lang="en-US" dirty="0"/>
          </a:p>
        </p:txBody>
      </p:sp>
      <p:pic>
        <p:nvPicPr>
          <p:cNvPr id="3" name="Content Placeholder 2"/>
          <p:cNvPicPr>
            <a:picLocks noGrp="1" noChangeAspect="1"/>
          </p:cNvPicPr>
          <p:nvPr>
            <p:ph sz="quarter" idx="4"/>
          </p:nvPr>
        </p:nvPicPr>
        <p:blipFill>
          <a:blip r:embed="rId3"/>
          <a:stretch>
            <a:fillRect/>
          </a:stretch>
        </p:blipFill>
        <p:spPr>
          <a:xfrm>
            <a:off x="6172200" y="3185455"/>
            <a:ext cx="5334000" cy="2979465"/>
          </a:xfrm>
          <a:prstGeom prst="rect">
            <a:avLst/>
          </a:prstGeom>
        </p:spPr>
      </p:pic>
      <p:pic>
        <p:nvPicPr>
          <p:cNvPr id="8" name="Content Placeholder 7"/>
          <p:cNvPicPr>
            <a:picLocks noGrp="1"/>
          </p:cNvPicPr>
          <p:nvPr>
            <p:ph sz="half" idx="2"/>
          </p:nvPr>
        </p:nvPicPr>
        <p:blipFill>
          <a:blip r:embed="rId4"/>
          <a:stretch>
            <a:fillRect/>
          </a:stretch>
        </p:blipFill>
        <p:spPr>
          <a:xfrm>
            <a:off x="685800" y="4026555"/>
            <a:ext cx="5311775" cy="1297265"/>
          </a:xfrm>
          <a:prstGeom prst="rect">
            <a:avLst/>
          </a:prstGeom>
        </p:spPr>
      </p:pic>
    </p:spTree>
    <p:extLst>
      <p:ext uri="{BB962C8B-B14F-4D97-AF65-F5344CB8AC3E}">
        <p14:creationId xmlns:p14="http://schemas.microsoft.com/office/powerpoint/2010/main" val="192141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86558"/>
          </a:xfrm>
        </p:spPr>
        <p:txBody>
          <a:bodyPr/>
          <a:lstStyle/>
          <a:p>
            <a:r>
              <a:rPr lang="en-US" dirty="0" smtClean="0"/>
              <a:t>Searching other materials</a:t>
            </a:r>
            <a:endParaRPr lang="en-US" dirty="0"/>
          </a:p>
        </p:txBody>
      </p:sp>
      <p:graphicFrame>
        <p:nvGraphicFramePr>
          <p:cNvPr id="14" name="Diagram 13"/>
          <p:cNvGraphicFramePr/>
          <p:nvPr>
            <p:extLst/>
          </p:nvPr>
        </p:nvGraphicFramePr>
        <p:xfrm>
          <a:off x="1184851" y="1679178"/>
          <a:ext cx="7020232" cy="467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r="49705" b="24991"/>
          <a:stretch/>
        </p:blipFill>
        <p:spPr>
          <a:xfrm>
            <a:off x="8305291" y="1924548"/>
            <a:ext cx="2850389" cy="4179583"/>
          </a:xfrm>
          <a:prstGeom prst="rect">
            <a:avLst/>
          </a:prstGeom>
        </p:spPr>
      </p:pic>
      <p:cxnSp>
        <p:nvCxnSpPr>
          <p:cNvPr id="20" name="Straight Arrow Connector 19"/>
          <p:cNvCxnSpPr/>
          <p:nvPr/>
        </p:nvCxnSpPr>
        <p:spPr>
          <a:xfrm flipH="1">
            <a:off x="9392282" y="3598926"/>
            <a:ext cx="6263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392282" y="4939211"/>
            <a:ext cx="6263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118791" y="3414260"/>
            <a:ext cx="1137097" cy="369332"/>
          </a:xfrm>
          <a:prstGeom prst="rect">
            <a:avLst/>
          </a:prstGeom>
          <a:noFill/>
        </p:spPr>
        <p:txBody>
          <a:bodyPr wrap="square" rtlCol="0">
            <a:spAutoFit/>
          </a:bodyPr>
          <a:lstStyle/>
          <a:p>
            <a:r>
              <a:rPr lang="en-US" dirty="0" smtClean="0">
                <a:solidFill>
                  <a:schemeClr val="accent1"/>
                </a:solidFill>
                <a:latin typeface="HelveticaNeue LT 35 Thin" panose="020B0403020202020204" pitchFamily="34" charset="0"/>
              </a:rPr>
              <a:t>Integrated</a:t>
            </a:r>
            <a:endParaRPr lang="en-US" dirty="0">
              <a:solidFill>
                <a:schemeClr val="accent1"/>
              </a:solidFill>
              <a:latin typeface="HelveticaNeue LT 35 Thin" panose="020B0403020202020204" pitchFamily="34" charset="0"/>
            </a:endParaRPr>
          </a:p>
        </p:txBody>
      </p:sp>
      <p:sp>
        <p:nvSpPr>
          <p:cNvPr id="24" name="TextBox 23"/>
          <p:cNvSpPr txBox="1"/>
          <p:nvPr/>
        </p:nvSpPr>
        <p:spPr>
          <a:xfrm>
            <a:off x="10118791" y="4754545"/>
            <a:ext cx="1462774" cy="369332"/>
          </a:xfrm>
          <a:prstGeom prst="rect">
            <a:avLst/>
          </a:prstGeom>
          <a:noFill/>
        </p:spPr>
        <p:txBody>
          <a:bodyPr wrap="square" rtlCol="0">
            <a:spAutoFit/>
          </a:bodyPr>
          <a:lstStyle/>
          <a:p>
            <a:r>
              <a:rPr lang="en-US" dirty="0" smtClean="0">
                <a:solidFill>
                  <a:schemeClr val="accent1"/>
                </a:solidFill>
                <a:latin typeface="HelveticaNeue LT 35 Thin" panose="020B0403020202020204" pitchFamily="34" charset="0"/>
              </a:rPr>
              <a:t>Unintegrated</a:t>
            </a:r>
            <a:endParaRPr lang="en-US" dirty="0">
              <a:solidFill>
                <a:schemeClr val="accent1"/>
              </a:solidFill>
              <a:latin typeface="HelveticaNeue LT 35 Thin" panose="020B0403020202020204" pitchFamily="34" charset="0"/>
            </a:endParaRPr>
          </a:p>
        </p:txBody>
      </p:sp>
    </p:spTree>
    <p:extLst>
      <p:ext uri="{BB962C8B-B14F-4D97-AF65-F5344CB8AC3E}">
        <p14:creationId xmlns:p14="http://schemas.microsoft.com/office/powerpoint/2010/main" val="1466058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Fastcase</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0531" y="1974940"/>
            <a:ext cx="2334986" cy="3997181"/>
          </a:xfrm>
        </p:spPr>
      </p:pic>
      <p:sp>
        <p:nvSpPr>
          <p:cNvPr id="5" name="Content Placeholder 4"/>
          <p:cNvSpPr>
            <a:spLocks noGrp="1"/>
          </p:cNvSpPr>
          <p:nvPr>
            <p:ph sz="half" idx="2"/>
          </p:nvPr>
        </p:nvSpPr>
        <p:spPr/>
        <p:txBody>
          <a:bodyPr/>
          <a:lstStyle/>
          <a:p>
            <a:r>
              <a:rPr lang="en-US" dirty="0" smtClean="0"/>
              <a:t>Fastcase offers a free mobile app, available for everyone to use anywhere.</a:t>
            </a:r>
          </a:p>
          <a:p>
            <a:r>
              <a:rPr lang="en-US" dirty="0" smtClean="0"/>
              <a:t>Make a free account today and use for the rest of your career.</a:t>
            </a:r>
          </a:p>
          <a:p>
            <a:r>
              <a:rPr lang="en-US" dirty="0" smtClean="0"/>
              <a:t>Comparable access to all content on Fastcase</a:t>
            </a:r>
            <a:endParaRPr lang="en-US" dirty="0"/>
          </a:p>
        </p:txBody>
      </p:sp>
    </p:spTree>
    <p:extLst>
      <p:ext uri="{BB962C8B-B14F-4D97-AF65-F5344CB8AC3E}">
        <p14:creationId xmlns:p14="http://schemas.microsoft.com/office/powerpoint/2010/main" val="320394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5" name="Content Placeholder 4"/>
          <p:cNvSpPr>
            <a:spLocks noGrp="1"/>
          </p:cNvSpPr>
          <p:nvPr>
            <p:ph sz="half" idx="2"/>
          </p:nvPr>
        </p:nvSpPr>
        <p:spPr/>
        <p:txBody>
          <a:bodyPr/>
          <a:lstStyle/>
          <a:p>
            <a:pPr>
              <a:buFont typeface="Wingdings" panose="05000000000000000000" pitchFamily="2" charset="2"/>
              <a:buChar char="Ø"/>
            </a:pPr>
            <a:r>
              <a:rPr lang="en-US" dirty="0"/>
              <a:t>Primary Law:</a:t>
            </a:r>
          </a:p>
          <a:p>
            <a:pPr lvl="1">
              <a:buFont typeface="Wingdings" panose="05000000000000000000" pitchFamily="2" charset="2"/>
              <a:buChar char="Ø"/>
            </a:pPr>
            <a:r>
              <a:rPr lang="en-US" dirty="0"/>
              <a:t> Cases</a:t>
            </a:r>
          </a:p>
          <a:p>
            <a:pPr lvl="1">
              <a:buFont typeface="Wingdings" panose="05000000000000000000" pitchFamily="2" charset="2"/>
              <a:buChar char="Ø"/>
            </a:pPr>
            <a:r>
              <a:rPr lang="en-US" dirty="0"/>
              <a:t> Statutes</a:t>
            </a:r>
          </a:p>
          <a:p>
            <a:pPr lvl="1">
              <a:buFont typeface="Wingdings" panose="05000000000000000000" pitchFamily="2" charset="2"/>
              <a:buChar char="Ø"/>
            </a:pPr>
            <a:r>
              <a:rPr lang="en-US" dirty="0"/>
              <a:t> Regulations</a:t>
            </a:r>
          </a:p>
          <a:p>
            <a:pPr lvl="1">
              <a:buFont typeface="Wingdings" panose="05000000000000000000" pitchFamily="2" charset="2"/>
              <a:buChar char="Ø"/>
            </a:pPr>
            <a:r>
              <a:rPr lang="en-US" dirty="0"/>
              <a:t> Court Rules</a:t>
            </a:r>
          </a:p>
          <a:p>
            <a:pPr lvl="1">
              <a:buFont typeface="Wingdings" panose="05000000000000000000" pitchFamily="2" charset="2"/>
              <a:buChar char="Ø"/>
            </a:pPr>
            <a:r>
              <a:rPr lang="en-US" dirty="0"/>
              <a:t> Constitutions</a:t>
            </a:r>
          </a:p>
          <a:p>
            <a:pPr>
              <a:buFont typeface="Wingdings" panose="05000000000000000000" pitchFamily="2" charset="2"/>
              <a:buChar char="Ø"/>
            </a:pPr>
            <a:r>
              <a:rPr lang="en-US" dirty="0" err="1"/>
              <a:t>HeinOnline</a:t>
            </a:r>
            <a:r>
              <a:rPr lang="en-US" dirty="0"/>
              <a:t> Partnership</a:t>
            </a:r>
          </a:p>
          <a:p>
            <a:pPr>
              <a:buFont typeface="Wingdings" panose="05000000000000000000" pitchFamily="2" charset="2"/>
              <a:buChar char="Ø"/>
            </a:pPr>
            <a:r>
              <a:rPr lang="en-US" dirty="0"/>
              <a:t>Not sure? Check our Scope of Coverage page:</a:t>
            </a:r>
          </a:p>
          <a:p>
            <a:pPr lvl="1">
              <a:buFont typeface="Wingdings" panose="05000000000000000000" pitchFamily="2" charset="2"/>
              <a:buChar char="Ø"/>
            </a:pPr>
            <a:r>
              <a:rPr lang="en-US" dirty="0"/>
              <a:t> fastcase.com/coverage</a:t>
            </a:r>
          </a:p>
          <a:p>
            <a:endParaRPr lang="en-US" dirty="0"/>
          </a:p>
        </p:txBody>
      </p:sp>
      <p:pic>
        <p:nvPicPr>
          <p:cNvPr id="6" name="Content Placeholder 5"/>
          <p:cNvPicPr>
            <a:picLocks noGrp="1" noChangeAspect="1"/>
          </p:cNvPicPr>
          <p:nvPr>
            <p:ph sz="half" idx="1"/>
          </p:nvPr>
        </p:nvPicPr>
        <p:blipFill>
          <a:blip r:embed="rId3"/>
          <a:stretch>
            <a:fillRect/>
          </a:stretch>
        </p:blipFill>
        <p:spPr>
          <a:xfrm>
            <a:off x="161240" y="2453545"/>
            <a:ext cx="5858560" cy="3217028"/>
          </a:xfrm>
          <a:prstGeom prst="rect">
            <a:avLst/>
          </a:prstGeom>
        </p:spPr>
      </p:pic>
    </p:spTree>
    <p:extLst>
      <p:ext uri="{BB962C8B-B14F-4D97-AF65-F5344CB8AC3E}">
        <p14:creationId xmlns:p14="http://schemas.microsoft.com/office/powerpoint/2010/main" val="4285131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In</a:t>
            </a:r>
            <a:endParaRPr lang="en-US" dirty="0"/>
          </a:p>
        </p:txBody>
      </p:sp>
      <p:sp>
        <p:nvSpPr>
          <p:cNvPr id="5" name="Content Placeholder 4"/>
          <p:cNvSpPr>
            <a:spLocks noGrp="1"/>
          </p:cNvSpPr>
          <p:nvPr>
            <p:ph sz="half" idx="1"/>
          </p:nvPr>
        </p:nvSpPr>
        <p:spPr/>
        <p:txBody>
          <a:bodyPr/>
          <a:lstStyle/>
          <a:p>
            <a:r>
              <a:rPr lang="en-US" dirty="0" smtClean="0"/>
              <a:t>Go to www.fastcase.com/login. Enter your email address and password.</a:t>
            </a:r>
          </a:p>
          <a:p>
            <a:pPr lvl="1"/>
            <a:r>
              <a:rPr lang="en-US" dirty="0" smtClean="0"/>
              <a:t>Did you know? You can download the </a:t>
            </a:r>
            <a:r>
              <a:rPr lang="en-US" dirty="0" err="1" smtClean="0"/>
              <a:t>fastcase</a:t>
            </a:r>
            <a:r>
              <a:rPr lang="en-US" dirty="0" smtClean="0"/>
              <a:t> app for free and use it for free for your entire career? Available for Windows Phone, Android, and iPhone.</a:t>
            </a:r>
            <a:endParaRPr lang="en-US" dirty="0"/>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172935" y="2193925"/>
            <a:ext cx="3332530" cy="402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96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0239" y="1944028"/>
            <a:ext cx="7236752" cy="452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01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030553" y="1908313"/>
            <a:ext cx="8510510" cy="470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43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Forecite</a:t>
            </a:r>
            <a:endParaRPr lang="en-US"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402022" y="2189597"/>
            <a:ext cx="5923625" cy="413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4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Search within</a:t>
            </a:r>
          </a:p>
        </p:txBody>
      </p:sp>
      <p:sp>
        <p:nvSpPr>
          <p:cNvPr id="6" name="Content Placeholder 5"/>
          <p:cNvSpPr>
            <a:spLocks noGrp="1"/>
          </p:cNvSpPr>
          <p:nvPr>
            <p:ph sz="half" idx="2"/>
          </p:nvPr>
        </p:nvSpPr>
        <p:spPr/>
        <p:txBody>
          <a:bodyPr/>
          <a:lstStyle/>
          <a:p>
            <a:r>
              <a:rPr lang="en-US" dirty="0"/>
              <a:t>Focus your search with ease. On the left side of your results page, you can narrow your search by narrowing the jurisdiction, document type, and court level with a click of the button.</a:t>
            </a:r>
          </a:p>
          <a:p>
            <a:endParaRPr lang="en-US"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31440" y="1250903"/>
            <a:ext cx="1167798" cy="496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01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Page, Part 2</a:t>
            </a:r>
            <a:endParaRPr lang="en-US" dirty="0"/>
          </a:p>
        </p:txBody>
      </p:sp>
      <p:pic>
        <p:nvPicPr>
          <p:cNvPr id="4" name="Content Placeholder 3"/>
          <p:cNvPicPr>
            <a:picLocks noGrp="1" noChangeAspect="1"/>
          </p:cNvPicPr>
          <p:nvPr>
            <p:ph idx="1"/>
          </p:nvPr>
        </p:nvPicPr>
        <p:blipFill>
          <a:blip r:embed="rId3"/>
          <a:stretch>
            <a:fillRect/>
          </a:stretch>
        </p:blipFill>
        <p:spPr>
          <a:xfrm>
            <a:off x="685800" y="3053593"/>
            <a:ext cx="10820400" cy="2304977"/>
          </a:xfrm>
          <a:prstGeom prst="rect">
            <a:avLst/>
          </a:prstGeom>
        </p:spPr>
      </p:pic>
    </p:spTree>
    <p:extLst>
      <p:ext uri="{BB962C8B-B14F-4D97-AF65-F5344CB8AC3E}">
        <p14:creationId xmlns:p14="http://schemas.microsoft.com/office/powerpoint/2010/main" val="2737838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15" y="279877"/>
            <a:ext cx="8610600" cy="1293028"/>
          </a:xfrm>
        </p:spPr>
        <p:txBody>
          <a:bodyPr/>
          <a:lstStyle/>
          <a:p>
            <a:r>
              <a:rPr lang="en-US" dirty="0" smtClean="0"/>
              <a:t>Navigating A Document</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88636" y="1691649"/>
            <a:ext cx="6726472" cy="497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52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1420</TotalTime>
  <Words>1834</Words>
  <Application>Microsoft Office PowerPoint</Application>
  <PresentationFormat>Widescreen</PresentationFormat>
  <Paragraphs>115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Garamond</vt:lpstr>
      <vt:lpstr>HelveticaNeue LT 35 Thin</vt:lpstr>
      <vt:lpstr>Wingdings</vt:lpstr>
      <vt:lpstr>Vapor Trail</vt:lpstr>
      <vt:lpstr>Introduction to Fastcase</vt:lpstr>
      <vt:lpstr>Scope</vt:lpstr>
      <vt:lpstr>Logging In</vt:lpstr>
      <vt:lpstr>Homepage</vt:lpstr>
      <vt:lpstr>Results</vt:lpstr>
      <vt:lpstr>Forecite</vt:lpstr>
      <vt:lpstr>Search within</vt:lpstr>
      <vt:lpstr>Results Page, Part 2</vt:lpstr>
      <vt:lpstr>Navigating A Document</vt:lpstr>
      <vt:lpstr>Printing Part 1</vt:lpstr>
      <vt:lpstr>Printing Part 2</vt:lpstr>
      <vt:lpstr>Favorites and Emailing Directly</vt:lpstr>
      <vt:lpstr>Bad Law Bot</vt:lpstr>
      <vt:lpstr>Statute browsing Part 1</vt:lpstr>
      <vt:lpstr>Statute Search</vt:lpstr>
      <vt:lpstr>Alerts</vt:lpstr>
      <vt:lpstr>Partners with Hein, Clio, and More</vt:lpstr>
      <vt:lpstr>Searching other materials</vt:lpstr>
      <vt:lpstr>Mobile Fastcase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Fastcase</dc:title>
  <dc:creator>Tiffany Hickman</dc:creator>
  <cp:lastModifiedBy>Tiffany Hickman</cp:lastModifiedBy>
  <cp:revision>19</cp:revision>
  <dcterms:created xsi:type="dcterms:W3CDTF">2016-06-30T18:16:52Z</dcterms:created>
  <dcterms:modified xsi:type="dcterms:W3CDTF">2016-08-17T17:06:55Z</dcterms:modified>
</cp:coreProperties>
</file>