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67" r:id="rId3"/>
    <p:sldId id="268" r:id="rId4"/>
    <p:sldId id="258" r:id="rId5"/>
    <p:sldId id="259" r:id="rId6"/>
    <p:sldId id="266" r:id="rId7"/>
    <p:sldId id="261" r:id="rId8"/>
    <p:sldId id="262" r:id="rId9"/>
    <p:sldId id="269" r:id="rId10"/>
    <p:sldId id="272" r:id="rId11"/>
    <p:sldId id="271" r:id="rId12"/>
    <p:sldId id="273" r:id="rId13"/>
    <p:sldId id="274" r:id="rId14"/>
    <p:sldId id="264" r:id="rId15"/>
    <p:sldId id="275" r:id="rId16"/>
    <p:sldId id="277" r:id="rId17"/>
    <p:sldId id="279" r:id="rId18"/>
    <p:sldId id="278" r:id="rId19"/>
    <p:sldId id="280" r:id="rId20"/>
    <p:sldId id="28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4" autoAdjust="0"/>
    <p:restoredTop sz="78711" autoAdjust="0"/>
  </p:normalViewPr>
  <p:slideViewPr>
    <p:cSldViewPr snapToGrid="0">
      <p:cViewPr varScale="1">
        <p:scale>
          <a:sx n="35" d="100"/>
          <a:sy n="35" d="100"/>
        </p:scale>
        <p:origin x="837"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7E7396-C1A9-4A54-804E-956B0D34F38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9F88F1B-AC91-4E7E-82CB-72EE4CB2F4BE}">
      <dgm:prSet phldrT="[Text]"/>
      <dgm:spPr/>
      <dgm:t>
        <a:bodyPr/>
        <a:lstStyle/>
        <a:p>
          <a:r>
            <a:rPr lang="en-US" dirty="0" smtClean="0"/>
            <a:t>Indexed Databases</a:t>
          </a:r>
          <a:endParaRPr lang="en-US" dirty="0"/>
        </a:p>
      </dgm:t>
    </dgm:pt>
    <dgm:pt modelId="{8E8E530A-F91D-450B-80CB-3496F51E9543}" type="parTrans" cxnId="{64FD69DC-D06C-47E1-8DAB-1C66FE15E197}">
      <dgm:prSet/>
      <dgm:spPr/>
      <dgm:t>
        <a:bodyPr/>
        <a:lstStyle/>
        <a:p>
          <a:endParaRPr lang="en-US"/>
        </a:p>
      </dgm:t>
    </dgm:pt>
    <dgm:pt modelId="{6C977E86-94E4-4B9E-8828-9B922913459B}" type="sibTrans" cxnId="{64FD69DC-D06C-47E1-8DAB-1C66FE15E197}">
      <dgm:prSet/>
      <dgm:spPr/>
      <dgm:t>
        <a:bodyPr/>
        <a:lstStyle/>
        <a:p>
          <a:endParaRPr lang="en-US"/>
        </a:p>
      </dgm:t>
    </dgm:pt>
    <dgm:pt modelId="{A318D8E6-555C-42DF-868A-E7D87C3423BA}">
      <dgm:prSet phldrT="[Text]"/>
      <dgm:spPr/>
      <dgm:t>
        <a:bodyPr/>
        <a:lstStyle/>
        <a:p>
          <a:r>
            <a:rPr lang="en-US" dirty="0" smtClean="0"/>
            <a:t>Search based on subject matter or concept</a:t>
          </a:r>
          <a:endParaRPr lang="en-US" dirty="0"/>
        </a:p>
      </dgm:t>
    </dgm:pt>
    <dgm:pt modelId="{CCF37AF6-B073-43E2-957B-C18BF9351AC6}" type="parTrans" cxnId="{F1B4BC4D-861A-4C46-8A25-73703031AAAF}">
      <dgm:prSet/>
      <dgm:spPr/>
      <dgm:t>
        <a:bodyPr/>
        <a:lstStyle/>
        <a:p>
          <a:endParaRPr lang="en-US"/>
        </a:p>
      </dgm:t>
    </dgm:pt>
    <dgm:pt modelId="{85CA2B13-4FE0-43EA-AC60-7FEAA3C8D36C}" type="sibTrans" cxnId="{F1B4BC4D-861A-4C46-8A25-73703031AAAF}">
      <dgm:prSet/>
      <dgm:spPr/>
      <dgm:t>
        <a:bodyPr/>
        <a:lstStyle/>
        <a:p>
          <a:endParaRPr lang="en-US"/>
        </a:p>
      </dgm:t>
    </dgm:pt>
    <dgm:pt modelId="{6714B926-E1D9-4E97-A4FF-0FECF9E1050F}">
      <dgm:prSet phldrT="[Text]"/>
      <dgm:spPr/>
      <dgm:t>
        <a:bodyPr/>
        <a:lstStyle/>
        <a:p>
          <a:r>
            <a:rPr lang="en-US" dirty="0" smtClean="0"/>
            <a:t>Similar to digest searches.</a:t>
          </a:r>
          <a:endParaRPr lang="en-US" dirty="0"/>
        </a:p>
      </dgm:t>
    </dgm:pt>
    <dgm:pt modelId="{615EEDA9-C375-4F17-9179-B4F28A6771D3}" type="parTrans" cxnId="{8D4D3D0A-C172-4894-B9CE-F148E5F4DFD3}">
      <dgm:prSet/>
      <dgm:spPr/>
      <dgm:t>
        <a:bodyPr/>
        <a:lstStyle/>
        <a:p>
          <a:endParaRPr lang="en-US"/>
        </a:p>
      </dgm:t>
    </dgm:pt>
    <dgm:pt modelId="{ADEEE239-0BBB-4B6F-B4E8-CD43D624C1EB}" type="sibTrans" cxnId="{8D4D3D0A-C172-4894-B9CE-F148E5F4DFD3}">
      <dgm:prSet/>
      <dgm:spPr/>
      <dgm:t>
        <a:bodyPr/>
        <a:lstStyle/>
        <a:p>
          <a:endParaRPr lang="en-US"/>
        </a:p>
      </dgm:t>
    </dgm:pt>
    <dgm:pt modelId="{18970E47-AE3F-4B12-80AE-632F85D39663}">
      <dgm:prSet phldrT="[Text]"/>
      <dgm:spPr/>
      <dgm:t>
        <a:bodyPr/>
        <a:lstStyle/>
        <a:p>
          <a:r>
            <a:rPr lang="en-US" dirty="0" smtClean="0"/>
            <a:t>Information already pre-sorted into categories</a:t>
          </a:r>
          <a:endParaRPr lang="en-US" dirty="0"/>
        </a:p>
      </dgm:t>
    </dgm:pt>
    <dgm:pt modelId="{DFCD0C87-F07B-45DE-A091-EF1FA1E307BE}" type="parTrans" cxnId="{93B461C0-5D75-4834-B165-02035956E0EE}">
      <dgm:prSet/>
      <dgm:spPr/>
      <dgm:t>
        <a:bodyPr/>
        <a:lstStyle/>
        <a:p>
          <a:endParaRPr lang="en-US"/>
        </a:p>
      </dgm:t>
    </dgm:pt>
    <dgm:pt modelId="{CD311A79-4694-449E-ABE8-816611288416}" type="sibTrans" cxnId="{93B461C0-5D75-4834-B165-02035956E0EE}">
      <dgm:prSet/>
      <dgm:spPr/>
      <dgm:t>
        <a:bodyPr/>
        <a:lstStyle/>
        <a:p>
          <a:endParaRPr lang="en-US"/>
        </a:p>
      </dgm:t>
    </dgm:pt>
    <dgm:pt modelId="{7538193F-6C5D-4FCF-B2AA-3BE7180BC800}">
      <dgm:prSet phldrT="[Text]"/>
      <dgm:spPr/>
      <dgm:t>
        <a:bodyPr/>
        <a:lstStyle/>
        <a:p>
          <a:r>
            <a:rPr lang="en-US" dirty="0" smtClean="0"/>
            <a:t>For example: you would go to the “Landlords” section for information about landlords.</a:t>
          </a:r>
          <a:endParaRPr lang="en-US" dirty="0"/>
        </a:p>
      </dgm:t>
    </dgm:pt>
    <dgm:pt modelId="{ED5579F9-F1C9-41B9-9C87-591CFED1124B}" type="parTrans" cxnId="{11296984-FD63-43DD-AB20-50F73D81B9E0}">
      <dgm:prSet/>
      <dgm:spPr/>
    </dgm:pt>
    <dgm:pt modelId="{C614F93B-87DB-456D-A3B1-D3E3EE5A48AB}" type="sibTrans" cxnId="{11296984-FD63-43DD-AB20-50F73D81B9E0}">
      <dgm:prSet/>
      <dgm:spPr/>
    </dgm:pt>
    <dgm:pt modelId="{A0A36BBD-DAB4-4F27-9317-0B67EDEBA5BE}" type="pres">
      <dgm:prSet presAssocID="{9C7E7396-C1A9-4A54-804E-956B0D34F38E}" presName="linear" presStyleCnt="0">
        <dgm:presLayoutVars>
          <dgm:animLvl val="lvl"/>
          <dgm:resizeHandles val="exact"/>
        </dgm:presLayoutVars>
      </dgm:prSet>
      <dgm:spPr/>
      <dgm:t>
        <a:bodyPr/>
        <a:lstStyle/>
        <a:p>
          <a:endParaRPr lang="en-US"/>
        </a:p>
      </dgm:t>
    </dgm:pt>
    <dgm:pt modelId="{3167A376-2FD2-4440-8E30-E5D5568A8DAF}" type="pres">
      <dgm:prSet presAssocID="{19F88F1B-AC91-4E7E-82CB-72EE4CB2F4BE}" presName="parentText" presStyleLbl="node1" presStyleIdx="0" presStyleCnt="1">
        <dgm:presLayoutVars>
          <dgm:chMax val="0"/>
          <dgm:bulletEnabled val="1"/>
        </dgm:presLayoutVars>
      </dgm:prSet>
      <dgm:spPr/>
      <dgm:t>
        <a:bodyPr/>
        <a:lstStyle/>
        <a:p>
          <a:endParaRPr lang="en-US"/>
        </a:p>
      </dgm:t>
    </dgm:pt>
    <dgm:pt modelId="{FB2FD4C2-60B5-400F-B290-696D70DFFBE6}" type="pres">
      <dgm:prSet presAssocID="{19F88F1B-AC91-4E7E-82CB-72EE4CB2F4BE}" presName="childText" presStyleLbl="revTx" presStyleIdx="0" presStyleCnt="1">
        <dgm:presLayoutVars>
          <dgm:bulletEnabled val="1"/>
        </dgm:presLayoutVars>
      </dgm:prSet>
      <dgm:spPr/>
      <dgm:t>
        <a:bodyPr/>
        <a:lstStyle/>
        <a:p>
          <a:endParaRPr lang="en-US"/>
        </a:p>
      </dgm:t>
    </dgm:pt>
  </dgm:ptLst>
  <dgm:cxnLst>
    <dgm:cxn modelId="{F2F97A48-938C-4848-83E9-4BB798403E91}" type="presOf" srcId="{9C7E7396-C1A9-4A54-804E-956B0D34F38E}" destId="{A0A36BBD-DAB4-4F27-9317-0B67EDEBA5BE}" srcOrd="0" destOrd="0" presId="urn:microsoft.com/office/officeart/2005/8/layout/vList2"/>
    <dgm:cxn modelId="{22EB2772-5700-4C7E-A6A6-50DE0E2A5471}" type="presOf" srcId="{7538193F-6C5D-4FCF-B2AA-3BE7180BC800}" destId="{FB2FD4C2-60B5-400F-B290-696D70DFFBE6}" srcOrd="0" destOrd="3" presId="urn:microsoft.com/office/officeart/2005/8/layout/vList2"/>
    <dgm:cxn modelId="{9A59D249-26F3-4F2D-9A57-4DB90B766A90}" type="presOf" srcId="{18970E47-AE3F-4B12-80AE-632F85D39663}" destId="{FB2FD4C2-60B5-400F-B290-696D70DFFBE6}" srcOrd="0" destOrd="2" presId="urn:microsoft.com/office/officeart/2005/8/layout/vList2"/>
    <dgm:cxn modelId="{93B461C0-5D75-4834-B165-02035956E0EE}" srcId="{19F88F1B-AC91-4E7E-82CB-72EE4CB2F4BE}" destId="{18970E47-AE3F-4B12-80AE-632F85D39663}" srcOrd="2" destOrd="0" parTransId="{DFCD0C87-F07B-45DE-A091-EF1FA1E307BE}" sibTransId="{CD311A79-4694-449E-ABE8-816611288416}"/>
    <dgm:cxn modelId="{8D4D3D0A-C172-4894-B9CE-F148E5F4DFD3}" srcId="{19F88F1B-AC91-4E7E-82CB-72EE4CB2F4BE}" destId="{6714B926-E1D9-4E97-A4FF-0FECF9E1050F}" srcOrd="1" destOrd="0" parTransId="{615EEDA9-C375-4F17-9179-B4F28A6771D3}" sibTransId="{ADEEE239-0BBB-4B6F-B4E8-CD43D624C1EB}"/>
    <dgm:cxn modelId="{097DEAE4-E31A-46EB-9FE2-7CAAE06C833C}" type="presOf" srcId="{19F88F1B-AC91-4E7E-82CB-72EE4CB2F4BE}" destId="{3167A376-2FD2-4440-8E30-E5D5568A8DAF}" srcOrd="0" destOrd="0" presId="urn:microsoft.com/office/officeart/2005/8/layout/vList2"/>
    <dgm:cxn modelId="{11296984-FD63-43DD-AB20-50F73D81B9E0}" srcId="{19F88F1B-AC91-4E7E-82CB-72EE4CB2F4BE}" destId="{7538193F-6C5D-4FCF-B2AA-3BE7180BC800}" srcOrd="3" destOrd="0" parTransId="{ED5579F9-F1C9-41B9-9C87-591CFED1124B}" sibTransId="{C614F93B-87DB-456D-A3B1-D3E3EE5A48AB}"/>
    <dgm:cxn modelId="{64FD69DC-D06C-47E1-8DAB-1C66FE15E197}" srcId="{9C7E7396-C1A9-4A54-804E-956B0D34F38E}" destId="{19F88F1B-AC91-4E7E-82CB-72EE4CB2F4BE}" srcOrd="0" destOrd="0" parTransId="{8E8E530A-F91D-450B-80CB-3496F51E9543}" sibTransId="{6C977E86-94E4-4B9E-8828-9B922913459B}"/>
    <dgm:cxn modelId="{F1B4BC4D-861A-4C46-8A25-73703031AAAF}" srcId="{19F88F1B-AC91-4E7E-82CB-72EE4CB2F4BE}" destId="{A318D8E6-555C-42DF-868A-E7D87C3423BA}" srcOrd="0" destOrd="0" parTransId="{CCF37AF6-B073-43E2-957B-C18BF9351AC6}" sibTransId="{85CA2B13-4FE0-43EA-AC60-7FEAA3C8D36C}"/>
    <dgm:cxn modelId="{3911B9BE-6B2E-48BD-9251-0DA765CB8CC2}" type="presOf" srcId="{6714B926-E1D9-4E97-A4FF-0FECF9E1050F}" destId="{FB2FD4C2-60B5-400F-B290-696D70DFFBE6}" srcOrd="0" destOrd="1" presId="urn:microsoft.com/office/officeart/2005/8/layout/vList2"/>
    <dgm:cxn modelId="{45048F62-4EEE-4073-90A8-01A04EBA745F}" type="presOf" srcId="{A318D8E6-555C-42DF-868A-E7D87C3423BA}" destId="{FB2FD4C2-60B5-400F-B290-696D70DFFBE6}" srcOrd="0" destOrd="0" presId="urn:microsoft.com/office/officeart/2005/8/layout/vList2"/>
    <dgm:cxn modelId="{E8E6F143-475B-45AA-83AF-3843DD530E85}" type="presParOf" srcId="{A0A36BBD-DAB4-4F27-9317-0B67EDEBA5BE}" destId="{3167A376-2FD2-4440-8E30-E5D5568A8DAF}" srcOrd="0" destOrd="0" presId="urn:microsoft.com/office/officeart/2005/8/layout/vList2"/>
    <dgm:cxn modelId="{DFCDA125-80EA-4686-9A78-50DA0A5AFA76}" type="presParOf" srcId="{A0A36BBD-DAB4-4F27-9317-0B67EDEBA5BE}" destId="{FB2FD4C2-60B5-400F-B290-696D70DFFBE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F99545-3399-451A-AC39-8FCD08F4C4C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67AD55-C505-4FA4-BE83-42AF253EEE7D}">
      <dgm:prSet phldrT="[Text]"/>
      <dgm:spPr/>
      <dgm:t>
        <a:bodyPr/>
        <a:lstStyle/>
        <a:p>
          <a:r>
            <a:rPr lang="en-US" dirty="0" smtClean="0"/>
            <a:t>Full-text databases</a:t>
          </a:r>
          <a:endParaRPr lang="en-US" dirty="0"/>
        </a:p>
      </dgm:t>
    </dgm:pt>
    <dgm:pt modelId="{15CEBE98-8320-4BB2-B3DE-045728F44D88}" type="parTrans" cxnId="{8938849C-9694-41E4-B944-E3CDD0C734BA}">
      <dgm:prSet/>
      <dgm:spPr/>
      <dgm:t>
        <a:bodyPr/>
        <a:lstStyle/>
        <a:p>
          <a:endParaRPr lang="en-US"/>
        </a:p>
      </dgm:t>
    </dgm:pt>
    <dgm:pt modelId="{69392C72-670B-4F8D-A3E6-2DBE52C5B04F}" type="sibTrans" cxnId="{8938849C-9694-41E4-B944-E3CDD0C734BA}">
      <dgm:prSet/>
      <dgm:spPr/>
      <dgm:t>
        <a:bodyPr/>
        <a:lstStyle/>
        <a:p>
          <a:endParaRPr lang="en-US"/>
        </a:p>
      </dgm:t>
    </dgm:pt>
    <dgm:pt modelId="{2541014E-FC5C-491C-A012-6183008E9D50}">
      <dgm:prSet phldrT="[Text]"/>
      <dgm:spPr/>
      <dgm:t>
        <a:bodyPr/>
        <a:lstStyle/>
        <a:p>
          <a:r>
            <a:rPr lang="en-US" dirty="0" smtClean="0"/>
            <a:t>Search based on individual words</a:t>
          </a:r>
          <a:endParaRPr lang="en-US" dirty="0"/>
        </a:p>
      </dgm:t>
    </dgm:pt>
    <dgm:pt modelId="{8B8A708E-EF49-448F-B84F-BBCFD356FA0C}" type="parTrans" cxnId="{2B2A685F-BCE4-4E2D-8787-17C2A66E1C43}">
      <dgm:prSet/>
      <dgm:spPr/>
      <dgm:t>
        <a:bodyPr/>
        <a:lstStyle/>
        <a:p>
          <a:endParaRPr lang="en-US"/>
        </a:p>
      </dgm:t>
    </dgm:pt>
    <dgm:pt modelId="{D9173DF1-DFA8-44AC-A07E-FA500ED05839}" type="sibTrans" cxnId="{2B2A685F-BCE4-4E2D-8787-17C2A66E1C43}">
      <dgm:prSet/>
      <dgm:spPr/>
      <dgm:t>
        <a:bodyPr/>
        <a:lstStyle/>
        <a:p>
          <a:endParaRPr lang="en-US"/>
        </a:p>
      </dgm:t>
    </dgm:pt>
    <dgm:pt modelId="{64052F10-F618-4E10-BA9B-9E0457474358}">
      <dgm:prSet phldrT="[Text]"/>
      <dgm:spPr/>
      <dgm:t>
        <a:bodyPr/>
        <a:lstStyle/>
        <a:p>
          <a:r>
            <a:rPr lang="en-US" dirty="0" smtClean="0"/>
            <a:t>User specifies search terms</a:t>
          </a:r>
          <a:endParaRPr lang="en-US" dirty="0"/>
        </a:p>
      </dgm:t>
    </dgm:pt>
    <dgm:pt modelId="{85CA2A39-2378-46EA-9C34-FA61AF7A8BE6}" type="parTrans" cxnId="{2F5483D0-9CBB-4DC6-A93D-720BC495D729}">
      <dgm:prSet/>
      <dgm:spPr/>
      <dgm:t>
        <a:bodyPr/>
        <a:lstStyle/>
        <a:p>
          <a:endParaRPr lang="en-US"/>
        </a:p>
      </dgm:t>
    </dgm:pt>
    <dgm:pt modelId="{5D51824E-BC13-42DE-A9DC-683432DA9113}" type="sibTrans" cxnId="{2F5483D0-9CBB-4DC6-A93D-720BC495D729}">
      <dgm:prSet/>
      <dgm:spPr/>
      <dgm:t>
        <a:bodyPr/>
        <a:lstStyle/>
        <a:p>
          <a:endParaRPr lang="en-US"/>
        </a:p>
      </dgm:t>
    </dgm:pt>
    <dgm:pt modelId="{69D5935E-C7DD-427B-ABB8-FC523425A41B}" type="pres">
      <dgm:prSet presAssocID="{A3F99545-3399-451A-AC39-8FCD08F4C4C2}" presName="linear" presStyleCnt="0">
        <dgm:presLayoutVars>
          <dgm:animLvl val="lvl"/>
          <dgm:resizeHandles val="exact"/>
        </dgm:presLayoutVars>
      </dgm:prSet>
      <dgm:spPr/>
      <dgm:t>
        <a:bodyPr/>
        <a:lstStyle/>
        <a:p>
          <a:endParaRPr lang="en-US"/>
        </a:p>
      </dgm:t>
    </dgm:pt>
    <dgm:pt modelId="{1A5FA21D-6C27-405B-9ECD-82F2A5DF2571}" type="pres">
      <dgm:prSet presAssocID="{5367AD55-C505-4FA4-BE83-42AF253EEE7D}" presName="parentText" presStyleLbl="node1" presStyleIdx="0" presStyleCnt="1" custLinFactNeighborX="-3" custLinFactNeighborY="913">
        <dgm:presLayoutVars>
          <dgm:chMax val="0"/>
          <dgm:bulletEnabled val="1"/>
        </dgm:presLayoutVars>
      </dgm:prSet>
      <dgm:spPr/>
      <dgm:t>
        <a:bodyPr/>
        <a:lstStyle/>
        <a:p>
          <a:endParaRPr lang="en-US"/>
        </a:p>
      </dgm:t>
    </dgm:pt>
    <dgm:pt modelId="{FDB045A0-83D4-4D22-BFDC-84925C67FF3E}" type="pres">
      <dgm:prSet presAssocID="{5367AD55-C505-4FA4-BE83-42AF253EEE7D}" presName="childText" presStyleLbl="revTx" presStyleIdx="0" presStyleCnt="1">
        <dgm:presLayoutVars>
          <dgm:bulletEnabled val="1"/>
        </dgm:presLayoutVars>
      </dgm:prSet>
      <dgm:spPr/>
      <dgm:t>
        <a:bodyPr/>
        <a:lstStyle/>
        <a:p>
          <a:endParaRPr lang="en-US"/>
        </a:p>
      </dgm:t>
    </dgm:pt>
  </dgm:ptLst>
  <dgm:cxnLst>
    <dgm:cxn modelId="{25B60F08-8D0A-4A30-97E8-5CB3B31F895B}" type="presOf" srcId="{5367AD55-C505-4FA4-BE83-42AF253EEE7D}" destId="{1A5FA21D-6C27-405B-9ECD-82F2A5DF2571}" srcOrd="0" destOrd="0" presId="urn:microsoft.com/office/officeart/2005/8/layout/vList2"/>
    <dgm:cxn modelId="{2B2A685F-BCE4-4E2D-8787-17C2A66E1C43}" srcId="{5367AD55-C505-4FA4-BE83-42AF253EEE7D}" destId="{2541014E-FC5C-491C-A012-6183008E9D50}" srcOrd="0" destOrd="0" parTransId="{8B8A708E-EF49-448F-B84F-BBCFD356FA0C}" sibTransId="{D9173DF1-DFA8-44AC-A07E-FA500ED05839}"/>
    <dgm:cxn modelId="{8938849C-9694-41E4-B944-E3CDD0C734BA}" srcId="{A3F99545-3399-451A-AC39-8FCD08F4C4C2}" destId="{5367AD55-C505-4FA4-BE83-42AF253EEE7D}" srcOrd="0" destOrd="0" parTransId="{15CEBE98-8320-4BB2-B3DE-045728F44D88}" sibTransId="{69392C72-670B-4F8D-A3E6-2DBE52C5B04F}"/>
    <dgm:cxn modelId="{2F5483D0-9CBB-4DC6-A93D-720BC495D729}" srcId="{5367AD55-C505-4FA4-BE83-42AF253EEE7D}" destId="{64052F10-F618-4E10-BA9B-9E0457474358}" srcOrd="1" destOrd="0" parTransId="{85CA2A39-2378-46EA-9C34-FA61AF7A8BE6}" sibTransId="{5D51824E-BC13-42DE-A9DC-683432DA9113}"/>
    <dgm:cxn modelId="{2AA4E2D4-E4A9-485E-90AE-1F3AAD1141B0}" type="presOf" srcId="{A3F99545-3399-451A-AC39-8FCD08F4C4C2}" destId="{69D5935E-C7DD-427B-ABB8-FC523425A41B}" srcOrd="0" destOrd="0" presId="urn:microsoft.com/office/officeart/2005/8/layout/vList2"/>
    <dgm:cxn modelId="{164BDD43-1D78-4F4A-93DE-164638F373A0}" type="presOf" srcId="{2541014E-FC5C-491C-A012-6183008E9D50}" destId="{FDB045A0-83D4-4D22-BFDC-84925C67FF3E}" srcOrd="0" destOrd="0" presId="urn:microsoft.com/office/officeart/2005/8/layout/vList2"/>
    <dgm:cxn modelId="{0F609E1A-DC21-475A-AAA4-5B9E48D245C8}" type="presOf" srcId="{64052F10-F618-4E10-BA9B-9E0457474358}" destId="{FDB045A0-83D4-4D22-BFDC-84925C67FF3E}" srcOrd="0" destOrd="1" presId="urn:microsoft.com/office/officeart/2005/8/layout/vList2"/>
    <dgm:cxn modelId="{472AEA1A-C5E5-4ABE-82EA-74F73470B36B}" type="presParOf" srcId="{69D5935E-C7DD-427B-ABB8-FC523425A41B}" destId="{1A5FA21D-6C27-405B-9ECD-82F2A5DF2571}" srcOrd="0" destOrd="0" presId="urn:microsoft.com/office/officeart/2005/8/layout/vList2"/>
    <dgm:cxn modelId="{892F5502-F6F4-403C-8411-FD66F415091F}" type="presParOf" srcId="{69D5935E-C7DD-427B-ABB8-FC523425A41B}" destId="{FDB045A0-83D4-4D22-BFDC-84925C67FF3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BD68B3-BEB3-4DC7-A8EA-61D746F2D72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DF4EBB19-5CCD-4BA2-9796-F62F0734BA4F}">
      <dgm:prSet phldrT="[Text]"/>
      <dgm:spPr/>
      <dgm:t>
        <a:bodyPr/>
        <a:lstStyle/>
        <a:p>
          <a:r>
            <a:rPr lang="en-US" dirty="0" smtClean="0"/>
            <a:t>Search Term</a:t>
          </a:r>
          <a:endParaRPr lang="en-US" dirty="0"/>
        </a:p>
      </dgm:t>
    </dgm:pt>
    <dgm:pt modelId="{F68DAA59-A840-4EC7-91C2-BBFFBD5A9413}" type="parTrans" cxnId="{0F084336-DB25-4DB7-B177-6DD70FA025F9}">
      <dgm:prSet/>
      <dgm:spPr/>
      <dgm:t>
        <a:bodyPr/>
        <a:lstStyle/>
        <a:p>
          <a:endParaRPr lang="en-US"/>
        </a:p>
      </dgm:t>
    </dgm:pt>
    <dgm:pt modelId="{7097929A-0D6B-4EE7-8BE8-8F31AC68CAFE}" type="sibTrans" cxnId="{0F084336-DB25-4DB7-B177-6DD70FA025F9}">
      <dgm:prSet/>
      <dgm:spPr/>
      <dgm:t>
        <a:bodyPr/>
        <a:lstStyle/>
        <a:p>
          <a:endParaRPr lang="en-US"/>
        </a:p>
      </dgm:t>
    </dgm:pt>
    <dgm:pt modelId="{22B6F80D-54FD-409D-A1AE-83A97703F177}">
      <dgm:prSet phldrT="[Text]"/>
      <dgm:spPr/>
      <dgm:t>
        <a:bodyPr/>
        <a:lstStyle/>
        <a:p>
          <a:r>
            <a:rPr lang="en-US" dirty="0" smtClean="0"/>
            <a:t>Legal Principles</a:t>
          </a:r>
          <a:endParaRPr lang="en-US" dirty="0"/>
        </a:p>
      </dgm:t>
    </dgm:pt>
    <dgm:pt modelId="{C63AA82D-E5A4-42BD-BF28-0B5037674E09}" type="parTrans" cxnId="{F0EEAEE9-DAF8-4450-A963-82B3AAC511AE}">
      <dgm:prSet/>
      <dgm:spPr/>
      <dgm:t>
        <a:bodyPr/>
        <a:lstStyle/>
        <a:p>
          <a:endParaRPr lang="en-US"/>
        </a:p>
      </dgm:t>
    </dgm:pt>
    <dgm:pt modelId="{01CA499D-62DF-4EB4-AF35-3FE31120E3B3}" type="sibTrans" cxnId="{F0EEAEE9-DAF8-4450-A963-82B3AAC511AE}">
      <dgm:prSet/>
      <dgm:spPr/>
      <dgm:t>
        <a:bodyPr/>
        <a:lstStyle/>
        <a:p>
          <a:endParaRPr lang="en-US"/>
        </a:p>
      </dgm:t>
    </dgm:pt>
    <dgm:pt modelId="{1CEB0B80-63C9-429D-B50E-F71A6EEF3F6D}">
      <dgm:prSet phldrT="[Text]"/>
      <dgm:spPr/>
      <dgm:t>
        <a:bodyPr/>
        <a:lstStyle/>
        <a:p>
          <a:r>
            <a:rPr lang="en-US" dirty="0" smtClean="0"/>
            <a:t>Prior Training and Experience</a:t>
          </a:r>
          <a:endParaRPr lang="en-US" dirty="0"/>
        </a:p>
      </dgm:t>
    </dgm:pt>
    <dgm:pt modelId="{AEFE1225-30DB-44D7-BD1F-1D6A0901B316}" type="parTrans" cxnId="{786C2818-566C-4869-BB06-8FBF80047537}">
      <dgm:prSet/>
      <dgm:spPr/>
      <dgm:t>
        <a:bodyPr/>
        <a:lstStyle/>
        <a:p>
          <a:endParaRPr lang="en-US"/>
        </a:p>
      </dgm:t>
    </dgm:pt>
    <dgm:pt modelId="{8C858BF4-6A8A-41AC-A78C-48F160671D79}" type="sibTrans" cxnId="{786C2818-566C-4869-BB06-8FBF80047537}">
      <dgm:prSet/>
      <dgm:spPr/>
      <dgm:t>
        <a:bodyPr/>
        <a:lstStyle/>
        <a:p>
          <a:endParaRPr lang="en-US"/>
        </a:p>
      </dgm:t>
    </dgm:pt>
    <dgm:pt modelId="{670095FD-E7EE-4C43-B09B-41AA389EBFE1}">
      <dgm:prSet phldrT="[Text]"/>
      <dgm:spPr/>
      <dgm:t>
        <a:bodyPr/>
        <a:lstStyle/>
        <a:p>
          <a:r>
            <a:rPr lang="en-US" dirty="0" smtClean="0"/>
            <a:t>General Research with a Secondary Source or Natural Language Search</a:t>
          </a:r>
          <a:endParaRPr lang="en-US" dirty="0"/>
        </a:p>
      </dgm:t>
    </dgm:pt>
    <dgm:pt modelId="{7DDF1F50-3064-4A96-8448-76BC70F2D7D1}" type="parTrans" cxnId="{6196F854-FEBD-4487-99B2-61E1ED727117}">
      <dgm:prSet/>
      <dgm:spPr/>
      <dgm:t>
        <a:bodyPr/>
        <a:lstStyle/>
        <a:p>
          <a:endParaRPr lang="en-US"/>
        </a:p>
      </dgm:t>
    </dgm:pt>
    <dgm:pt modelId="{2BAC727B-DF42-451C-8B3E-841AC712DE22}" type="sibTrans" cxnId="{6196F854-FEBD-4487-99B2-61E1ED727117}">
      <dgm:prSet/>
      <dgm:spPr/>
      <dgm:t>
        <a:bodyPr/>
        <a:lstStyle/>
        <a:p>
          <a:endParaRPr lang="en-US"/>
        </a:p>
      </dgm:t>
    </dgm:pt>
    <dgm:pt modelId="{67BFDD5E-683D-44C0-832C-66FD646B6561}">
      <dgm:prSet phldrT="[Text]"/>
      <dgm:spPr/>
      <dgm:t>
        <a:bodyPr/>
        <a:lstStyle/>
        <a:p>
          <a:r>
            <a:rPr lang="en-US" dirty="0" smtClean="0"/>
            <a:t>5 W’s</a:t>
          </a:r>
          <a:endParaRPr lang="en-US" dirty="0"/>
        </a:p>
      </dgm:t>
    </dgm:pt>
    <dgm:pt modelId="{4D46D538-9366-44DC-A12F-F13A4755BC94}" type="parTrans" cxnId="{B09876D1-B239-458A-AA30-A0DCB75ACB1D}">
      <dgm:prSet/>
      <dgm:spPr/>
      <dgm:t>
        <a:bodyPr/>
        <a:lstStyle/>
        <a:p>
          <a:endParaRPr lang="en-US"/>
        </a:p>
      </dgm:t>
    </dgm:pt>
    <dgm:pt modelId="{6826535C-B00E-4883-9975-69B5A1E52558}" type="sibTrans" cxnId="{B09876D1-B239-458A-AA30-A0DCB75ACB1D}">
      <dgm:prSet/>
      <dgm:spPr/>
      <dgm:t>
        <a:bodyPr/>
        <a:lstStyle/>
        <a:p>
          <a:endParaRPr lang="en-US"/>
        </a:p>
      </dgm:t>
    </dgm:pt>
    <dgm:pt modelId="{3D9F1B6B-D57A-4CEF-B09A-54051D786E75}">
      <dgm:prSet phldrT="[Text]"/>
      <dgm:spPr/>
      <dgm:t>
        <a:bodyPr/>
        <a:lstStyle/>
        <a:p>
          <a:r>
            <a:rPr lang="en-US" dirty="0" smtClean="0"/>
            <a:t>Original Fact Scenario</a:t>
          </a:r>
          <a:endParaRPr lang="en-US" dirty="0"/>
        </a:p>
      </dgm:t>
    </dgm:pt>
    <dgm:pt modelId="{C612A841-DE37-4158-A1F3-CAF46257A2F3}" type="parTrans" cxnId="{C736482C-838A-4E32-9E49-58436AB97269}">
      <dgm:prSet/>
      <dgm:spPr/>
      <dgm:t>
        <a:bodyPr/>
        <a:lstStyle/>
        <a:p>
          <a:endParaRPr lang="en-US"/>
        </a:p>
      </dgm:t>
    </dgm:pt>
    <dgm:pt modelId="{14331C2B-2783-40FB-8CAB-D9A694147876}" type="sibTrans" cxnId="{C736482C-838A-4E32-9E49-58436AB97269}">
      <dgm:prSet/>
      <dgm:spPr/>
      <dgm:t>
        <a:bodyPr/>
        <a:lstStyle/>
        <a:p>
          <a:endParaRPr lang="en-US"/>
        </a:p>
      </dgm:t>
    </dgm:pt>
    <dgm:pt modelId="{68A852C9-ACDC-4864-B460-E77B733F10E7}">
      <dgm:prSet phldrT="[Text]"/>
      <dgm:spPr/>
      <dgm:t>
        <a:bodyPr/>
        <a:lstStyle/>
        <a:p>
          <a:r>
            <a:rPr lang="en-US" dirty="0" smtClean="0"/>
            <a:t>Narrow Issues</a:t>
          </a:r>
          <a:endParaRPr lang="en-US" dirty="0"/>
        </a:p>
      </dgm:t>
    </dgm:pt>
    <dgm:pt modelId="{3A79B4DD-F316-4621-9602-5F8CABE2FF54}" type="parTrans" cxnId="{FFC2620D-72B5-4EB9-A9AD-C68FAFAAF520}">
      <dgm:prSet/>
      <dgm:spPr/>
      <dgm:t>
        <a:bodyPr/>
        <a:lstStyle/>
        <a:p>
          <a:endParaRPr lang="en-US"/>
        </a:p>
      </dgm:t>
    </dgm:pt>
    <dgm:pt modelId="{0B8FFC21-DE2C-4D65-8750-973F7CBED505}" type="sibTrans" cxnId="{FFC2620D-72B5-4EB9-A9AD-C68FAFAAF520}">
      <dgm:prSet/>
      <dgm:spPr/>
      <dgm:t>
        <a:bodyPr/>
        <a:lstStyle/>
        <a:p>
          <a:endParaRPr lang="en-US"/>
        </a:p>
      </dgm:t>
    </dgm:pt>
    <dgm:pt modelId="{E67F62B7-D6EF-4703-9621-2DCE5C62486B}" type="pres">
      <dgm:prSet presAssocID="{06BD68B3-BEB3-4DC7-A8EA-61D746F2D72F}" presName="diagram" presStyleCnt="0">
        <dgm:presLayoutVars>
          <dgm:chPref val="1"/>
          <dgm:dir val="rev"/>
          <dgm:animOne val="branch"/>
          <dgm:animLvl val="lvl"/>
          <dgm:resizeHandles val="exact"/>
        </dgm:presLayoutVars>
      </dgm:prSet>
      <dgm:spPr/>
      <dgm:t>
        <a:bodyPr/>
        <a:lstStyle/>
        <a:p>
          <a:endParaRPr lang="en-US"/>
        </a:p>
      </dgm:t>
    </dgm:pt>
    <dgm:pt modelId="{89F4D86B-DE4F-4279-8241-0BACDB5E4D83}" type="pres">
      <dgm:prSet presAssocID="{DF4EBB19-5CCD-4BA2-9796-F62F0734BA4F}" presName="root1" presStyleCnt="0"/>
      <dgm:spPr/>
    </dgm:pt>
    <dgm:pt modelId="{8E702597-D09D-4998-99E5-1C62240B2CCF}" type="pres">
      <dgm:prSet presAssocID="{DF4EBB19-5CCD-4BA2-9796-F62F0734BA4F}" presName="LevelOneTextNode" presStyleLbl="node0" presStyleIdx="0" presStyleCnt="1" custLinFactNeighborX="-1014" custLinFactNeighborY="-88">
        <dgm:presLayoutVars>
          <dgm:chPref val="3"/>
        </dgm:presLayoutVars>
      </dgm:prSet>
      <dgm:spPr/>
      <dgm:t>
        <a:bodyPr/>
        <a:lstStyle/>
        <a:p>
          <a:endParaRPr lang="en-US"/>
        </a:p>
      </dgm:t>
    </dgm:pt>
    <dgm:pt modelId="{55B63526-E94C-4FEB-AE3C-4BB36C4ACA94}" type="pres">
      <dgm:prSet presAssocID="{DF4EBB19-5CCD-4BA2-9796-F62F0734BA4F}" presName="level2hierChild" presStyleCnt="0"/>
      <dgm:spPr/>
    </dgm:pt>
    <dgm:pt modelId="{CC095544-50EA-486C-B1C4-37F92EED1539}" type="pres">
      <dgm:prSet presAssocID="{3A79B4DD-F316-4621-9602-5F8CABE2FF54}" presName="conn2-1" presStyleLbl="parChTrans1D2" presStyleIdx="0" presStyleCnt="1"/>
      <dgm:spPr/>
      <dgm:t>
        <a:bodyPr/>
        <a:lstStyle/>
        <a:p>
          <a:endParaRPr lang="en-US"/>
        </a:p>
      </dgm:t>
    </dgm:pt>
    <dgm:pt modelId="{C407CC38-D8D5-4B17-A6E4-307761D6CD18}" type="pres">
      <dgm:prSet presAssocID="{3A79B4DD-F316-4621-9602-5F8CABE2FF54}" presName="connTx" presStyleLbl="parChTrans1D2" presStyleIdx="0" presStyleCnt="1"/>
      <dgm:spPr/>
      <dgm:t>
        <a:bodyPr/>
        <a:lstStyle/>
        <a:p>
          <a:endParaRPr lang="en-US"/>
        </a:p>
      </dgm:t>
    </dgm:pt>
    <dgm:pt modelId="{A7662060-BAE3-4EBF-A056-FC91A8569995}" type="pres">
      <dgm:prSet presAssocID="{68A852C9-ACDC-4864-B460-E77B733F10E7}" presName="root2" presStyleCnt="0"/>
      <dgm:spPr/>
    </dgm:pt>
    <dgm:pt modelId="{2FE4F55C-A76E-4866-82E8-E3977E842D9D}" type="pres">
      <dgm:prSet presAssocID="{68A852C9-ACDC-4864-B460-E77B733F10E7}" presName="LevelTwoTextNode" presStyleLbl="node2" presStyleIdx="0" presStyleCnt="1" custLinFactNeighborX="24119" custLinFactNeighborY="-1072">
        <dgm:presLayoutVars>
          <dgm:chPref val="3"/>
        </dgm:presLayoutVars>
      </dgm:prSet>
      <dgm:spPr/>
      <dgm:t>
        <a:bodyPr/>
        <a:lstStyle/>
        <a:p>
          <a:endParaRPr lang="en-US"/>
        </a:p>
      </dgm:t>
    </dgm:pt>
    <dgm:pt modelId="{3884F1FD-C360-4C0B-ADF0-3CAF585A7CCD}" type="pres">
      <dgm:prSet presAssocID="{68A852C9-ACDC-4864-B460-E77B733F10E7}" presName="level3hierChild" presStyleCnt="0"/>
      <dgm:spPr/>
    </dgm:pt>
    <dgm:pt modelId="{ED667F17-A58C-4F93-B7A1-30FA3762EB22}" type="pres">
      <dgm:prSet presAssocID="{C63AA82D-E5A4-42BD-BF28-0B5037674E09}" presName="conn2-1" presStyleLbl="parChTrans1D3" presStyleIdx="0" presStyleCnt="2"/>
      <dgm:spPr/>
      <dgm:t>
        <a:bodyPr/>
        <a:lstStyle/>
        <a:p>
          <a:endParaRPr lang="en-US"/>
        </a:p>
      </dgm:t>
    </dgm:pt>
    <dgm:pt modelId="{8ECDB96C-79BB-4AE0-9E18-CCF740D4DD9C}" type="pres">
      <dgm:prSet presAssocID="{C63AA82D-E5A4-42BD-BF28-0B5037674E09}" presName="connTx" presStyleLbl="parChTrans1D3" presStyleIdx="0" presStyleCnt="2"/>
      <dgm:spPr/>
      <dgm:t>
        <a:bodyPr/>
        <a:lstStyle/>
        <a:p>
          <a:endParaRPr lang="en-US"/>
        </a:p>
      </dgm:t>
    </dgm:pt>
    <dgm:pt modelId="{E50702CB-DCB1-4415-9C78-7FAC0748F471}" type="pres">
      <dgm:prSet presAssocID="{22B6F80D-54FD-409D-A1AE-83A97703F177}" presName="root2" presStyleCnt="0"/>
      <dgm:spPr/>
    </dgm:pt>
    <dgm:pt modelId="{2E01D115-08E9-4E00-9890-940CD40118F7}" type="pres">
      <dgm:prSet presAssocID="{22B6F80D-54FD-409D-A1AE-83A97703F177}" presName="LevelTwoTextNode" presStyleLbl="node3" presStyleIdx="0" presStyleCnt="2" custLinFactNeighborX="26106" custLinFactNeighborY="17005">
        <dgm:presLayoutVars>
          <dgm:chPref val="3"/>
        </dgm:presLayoutVars>
      </dgm:prSet>
      <dgm:spPr/>
      <dgm:t>
        <a:bodyPr/>
        <a:lstStyle/>
        <a:p>
          <a:endParaRPr lang="en-US"/>
        </a:p>
      </dgm:t>
    </dgm:pt>
    <dgm:pt modelId="{8FE25184-94AB-4DFF-87ED-38A8FDECF669}" type="pres">
      <dgm:prSet presAssocID="{22B6F80D-54FD-409D-A1AE-83A97703F177}" presName="level3hierChild" presStyleCnt="0"/>
      <dgm:spPr/>
    </dgm:pt>
    <dgm:pt modelId="{86734A11-9271-4D45-8BAD-C626383EC726}" type="pres">
      <dgm:prSet presAssocID="{7DDF1F50-3064-4A96-8448-76BC70F2D7D1}" presName="conn2-1" presStyleLbl="parChTrans1D4" presStyleIdx="0" presStyleCnt="3"/>
      <dgm:spPr/>
      <dgm:t>
        <a:bodyPr/>
        <a:lstStyle/>
        <a:p>
          <a:endParaRPr lang="en-US"/>
        </a:p>
      </dgm:t>
    </dgm:pt>
    <dgm:pt modelId="{F5D4886B-F75D-4636-AE8B-A056A3BDFF09}" type="pres">
      <dgm:prSet presAssocID="{7DDF1F50-3064-4A96-8448-76BC70F2D7D1}" presName="connTx" presStyleLbl="parChTrans1D4" presStyleIdx="0" presStyleCnt="3"/>
      <dgm:spPr/>
      <dgm:t>
        <a:bodyPr/>
        <a:lstStyle/>
        <a:p>
          <a:endParaRPr lang="en-US"/>
        </a:p>
      </dgm:t>
    </dgm:pt>
    <dgm:pt modelId="{7E9DE723-1034-4C9D-B92C-BFE7C6FF93AA}" type="pres">
      <dgm:prSet presAssocID="{670095FD-E7EE-4C43-B09B-41AA389EBFE1}" presName="root2" presStyleCnt="0"/>
      <dgm:spPr/>
    </dgm:pt>
    <dgm:pt modelId="{31DBAD3A-E8E5-44F6-A92E-2BFBB96869F0}" type="pres">
      <dgm:prSet presAssocID="{670095FD-E7EE-4C43-B09B-41AA389EBFE1}" presName="LevelTwoTextNode" presStyleLbl="node4" presStyleIdx="0" presStyleCnt="3" custLinFactNeighborX="-22691" custLinFactNeighborY="5557">
        <dgm:presLayoutVars>
          <dgm:chPref val="3"/>
        </dgm:presLayoutVars>
      </dgm:prSet>
      <dgm:spPr/>
      <dgm:t>
        <a:bodyPr/>
        <a:lstStyle/>
        <a:p>
          <a:endParaRPr lang="en-US"/>
        </a:p>
      </dgm:t>
    </dgm:pt>
    <dgm:pt modelId="{56498500-1CA2-488E-BE8A-269D8CC4C623}" type="pres">
      <dgm:prSet presAssocID="{670095FD-E7EE-4C43-B09B-41AA389EBFE1}" presName="level3hierChild" presStyleCnt="0"/>
      <dgm:spPr/>
    </dgm:pt>
    <dgm:pt modelId="{A6FAEBD2-5A47-47BC-B57C-E4E9A1EFC24D}" type="pres">
      <dgm:prSet presAssocID="{AEFE1225-30DB-44D7-BD1F-1D6A0901B316}" presName="conn2-1" presStyleLbl="parChTrans1D4" presStyleIdx="1" presStyleCnt="3"/>
      <dgm:spPr/>
      <dgm:t>
        <a:bodyPr/>
        <a:lstStyle/>
        <a:p>
          <a:endParaRPr lang="en-US"/>
        </a:p>
      </dgm:t>
    </dgm:pt>
    <dgm:pt modelId="{053D3292-5CA7-4F19-9A58-6CE0877E8F8E}" type="pres">
      <dgm:prSet presAssocID="{AEFE1225-30DB-44D7-BD1F-1D6A0901B316}" presName="connTx" presStyleLbl="parChTrans1D4" presStyleIdx="1" presStyleCnt="3"/>
      <dgm:spPr/>
      <dgm:t>
        <a:bodyPr/>
        <a:lstStyle/>
        <a:p>
          <a:endParaRPr lang="en-US"/>
        </a:p>
      </dgm:t>
    </dgm:pt>
    <dgm:pt modelId="{D5C6F8F9-949D-4996-BB23-A1F35A713295}" type="pres">
      <dgm:prSet presAssocID="{1CEB0B80-63C9-429D-B50E-F71A6EEF3F6D}" presName="root2" presStyleCnt="0"/>
      <dgm:spPr/>
    </dgm:pt>
    <dgm:pt modelId="{59C13862-04EA-4362-BE37-E536BB1712D2}" type="pres">
      <dgm:prSet presAssocID="{1CEB0B80-63C9-429D-B50E-F71A6EEF3F6D}" presName="LevelTwoTextNode" presStyleLbl="node4" presStyleIdx="1" presStyleCnt="3" custLinFactNeighborX="-19913">
        <dgm:presLayoutVars>
          <dgm:chPref val="3"/>
        </dgm:presLayoutVars>
      </dgm:prSet>
      <dgm:spPr/>
      <dgm:t>
        <a:bodyPr/>
        <a:lstStyle/>
        <a:p>
          <a:endParaRPr lang="en-US"/>
        </a:p>
      </dgm:t>
    </dgm:pt>
    <dgm:pt modelId="{1D7173C0-70A2-4666-B2A3-C1F551BE5717}" type="pres">
      <dgm:prSet presAssocID="{1CEB0B80-63C9-429D-B50E-F71A6EEF3F6D}" presName="level3hierChild" presStyleCnt="0"/>
      <dgm:spPr/>
    </dgm:pt>
    <dgm:pt modelId="{917167CF-AEAD-42A3-9C8A-CF2ACFA140E8}" type="pres">
      <dgm:prSet presAssocID="{4D46D538-9366-44DC-A12F-F13A4755BC94}" presName="conn2-1" presStyleLbl="parChTrans1D3" presStyleIdx="1" presStyleCnt="2"/>
      <dgm:spPr/>
      <dgm:t>
        <a:bodyPr/>
        <a:lstStyle/>
        <a:p>
          <a:endParaRPr lang="en-US"/>
        </a:p>
      </dgm:t>
    </dgm:pt>
    <dgm:pt modelId="{2B054ADF-D15B-491C-9C45-62D76A6DEC09}" type="pres">
      <dgm:prSet presAssocID="{4D46D538-9366-44DC-A12F-F13A4755BC94}" presName="connTx" presStyleLbl="parChTrans1D3" presStyleIdx="1" presStyleCnt="2"/>
      <dgm:spPr/>
      <dgm:t>
        <a:bodyPr/>
        <a:lstStyle/>
        <a:p>
          <a:endParaRPr lang="en-US"/>
        </a:p>
      </dgm:t>
    </dgm:pt>
    <dgm:pt modelId="{B99B7C99-03A5-460F-BCA7-212F78C594AA}" type="pres">
      <dgm:prSet presAssocID="{67BFDD5E-683D-44C0-832C-66FD646B6561}" presName="root2" presStyleCnt="0"/>
      <dgm:spPr/>
    </dgm:pt>
    <dgm:pt modelId="{9E775993-485B-4DD8-A335-D396CF7CDFFA}" type="pres">
      <dgm:prSet presAssocID="{67BFDD5E-683D-44C0-832C-66FD646B6561}" presName="LevelTwoTextNode" presStyleLbl="node3" presStyleIdx="1" presStyleCnt="2" custScaleX="95367" custLinFactNeighborX="21647" custLinFactNeighborY="-27338">
        <dgm:presLayoutVars>
          <dgm:chPref val="3"/>
        </dgm:presLayoutVars>
      </dgm:prSet>
      <dgm:spPr/>
      <dgm:t>
        <a:bodyPr/>
        <a:lstStyle/>
        <a:p>
          <a:endParaRPr lang="en-US"/>
        </a:p>
      </dgm:t>
    </dgm:pt>
    <dgm:pt modelId="{2B8D2FA7-A77B-4596-883A-CE89F597A596}" type="pres">
      <dgm:prSet presAssocID="{67BFDD5E-683D-44C0-832C-66FD646B6561}" presName="level3hierChild" presStyleCnt="0"/>
      <dgm:spPr/>
    </dgm:pt>
    <dgm:pt modelId="{55E968C0-ADC6-4608-B7C4-62425A4E2B36}" type="pres">
      <dgm:prSet presAssocID="{C612A841-DE37-4158-A1F3-CAF46257A2F3}" presName="conn2-1" presStyleLbl="parChTrans1D4" presStyleIdx="2" presStyleCnt="3"/>
      <dgm:spPr/>
      <dgm:t>
        <a:bodyPr/>
        <a:lstStyle/>
        <a:p>
          <a:endParaRPr lang="en-US"/>
        </a:p>
      </dgm:t>
    </dgm:pt>
    <dgm:pt modelId="{91FAA517-7F55-4F29-B63D-CD152AF01A66}" type="pres">
      <dgm:prSet presAssocID="{C612A841-DE37-4158-A1F3-CAF46257A2F3}" presName="connTx" presStyleLbl="parChTrans1D4" presStyleIdx="2" presStyleCnt="3"/>
      <dgm:spPr/>
      <dgm:t>
        <a:bodyPr/>
        <a:lstStyle/>
        <a:p>
          <a:endParaRPr lang="en-US"/>
        </a:p>
      </dgm:t>
    </dgm:pt>
    <dgm:pt modelId="{16852D63-97E1-44C5-A1EF-ABD9C2EA6783}" type="pres">
      <dgm:prSet presAssocID="{3D9F1B6B-D57A-4CEF-B09A-54051D786E75}" presName="root2" presStyleCnt="0"/>
      <dgm:spPr/>
    </dgm:pt>
    <dgm:pt modelId="{DB9C820E-4AE1-426C-B9BF-B6CFEA242D73}" type="pres">
      <dgm:prSet presAssocID="{3D9F1B6B-D57A-4CEF-B09A-54051D786E75}" presName="LevelTwoTextNode" presStyleLbl="node4" presStyleIdx="2" presStyleCnt="3" custLinFactNeighborX="-28248" custLinFactNeighborY="4631">
        <dgm:presLayoutVars>
          <dgm:chPref val="3"/>
        </dgm:presLayoutVars>
      </dgm:prSet>
      <dgm:spPr/>
      <dgm:t>
        <a:bodyPr/>
        <a:lstStyle/>
        <a:p>
          <a:endParaRPr lang="en-US"/>
        </a:p>
      </dgm:t>
    </dgm:pt>
    <dgm:pt modelId="{781C7F2A-0356-4808-96EF-A99DD9D59E54}" type="pres">
      <dgm:prSet presAssocID="{3D9F1B6B-D57A-4CEF-B09A-54051D786E75}" presName="level3hierChild" presStyleCnt="0"/>
      <dgm:spPr/>
    </dgm:pt>
  </dgm:ptLst>
  <dgm:cxnLst>
    <dgm:cxn modelId="{247109E2-BBAB-4D35-BF65-47909E733712}" type="presOf" srcId="{670095FD-E7EE-4C43-B09B-41AA389EBFE1}" destId="{31DBAD3A-E8E5-44F6-A92E-2BFBB96869F0}" srcOrd="0" destOrd="0" presId="urn:microsoft.com/office/officeart/2005/8/layout/hierarchy2"/>
    <dgm:cxn modelId="{ECB1C2BB-F705-48A0-8501-327388C38C0F}" type="presOf" srcId="{AEFE1225-30DB-44D7-BD1F-1D6A0901B316}" destId="{053D3292-5CA7-4F19-9A58-6CE0877E8F8E}" srcOrd="1" destOrd="0" presId="urn:microsoft.com/office/officeart/2005/8/layout/hierarchy2"/>
    <dgm:cxn modelId="{CFEC9C8D-E10F-422F-80D1-B338F2A9840C}" type="presOf" srcId="{C612A841-DE37-4158-A1F3-CAF46257A2F3}" destId="{55E968C0-ADC6-4608-B7C4-62425A4E2B36}" srcOrd="0" destOrd="0" presId="urn:microsoft.com/office/officeart/2005/8/layout/hierarchy2"/>
    <dgm:cxn modelId="{FFC2620D-72B5-4EB9-A9AD-C68FAFAAF520}" srcId="{DF4EBB19-5CCD-4BA2-9796-F62F0734BA4F}" destId="{68A852C9-ACDC-4864-B460-E77B733F10E7}" srcOrd="0" destOrd="0" parTransId="{3A79B4DD-F316-4621-9602-5F8CABE2FF54}" sibTransId="{0B8FFC21-DE2C-4D65-8750-973F7CBED505}"/>
    <dgm:cxn modelId="{7752FF59-371F-4A45-BA60-9B7472E483FC}" type="presOf" srcId="{67BFDD5E-683D-44C0-832C-66FD646B6561}" destId="{9E775993-485B-4DD8-A335-D396CF7CDFFA}" srcOrd="0" destOrd="0" presId="urn:microsoft.com/office/officeart/2005/8/layout/hierarchy2"/>
    <dgm:cxn modelId="{2A5DB4B6-4565-40FC-A93C-44221655A702}" type="presOf" srcId="{C612A841-DE37-4158-A1F3-CAF46257A2F3}" destId="{91FAA517-7F55-4F29-B63D-CD152AF01A66}" srcOrd="1" destOrd="0" presId="urn:microsoft.com/office/officeart/2005/8/layout/hierarchy2"/>
    <dgm:cxn modelId="{4A9A4371-9E69-44BC-99A1-A759D18CB22B}" type="presOf" srcId="{C63AA82D-E5A4-42BD-BF28-0B5037674E09}" destId="{ED667F17-A58C-4F93-B7A1-30FA3762EB22}" srcOrd="0" destOrd="0" presId="urn:microsoft.com/office/officeart/2005/8/layout/hierarchy2"/>
    <dgm:cxn modelId="{786C2818-566C-4869-BB06-8FBF80047537}" srcId="{22B6F80D-54FD-409D-A1AE-83A97703F177}" destId="{1CEB0B80-63C9-429D-B50E-F71A6EEF3F6D}" srcOrd="1" destOrd="0" parTransId="{AEFE1225-30DB-44D7-BD1F-1D6A0901B316}" sibTransId="{8C858BF4-6A8A-41AC-A78C-48F160671D79}"/>
    <dgm:cxn modelId="{EBAABB58-AA3E-4DA4-AC5B-A8199C962F55}" type="presOf" srcId="{C63AA82D-E5A4-42BD-BF28-0B5037674E09}" destId="{8ECDB96C-79BB-4AE0-9E18-CCF740D4DD9C}" srcOrd="1" destOrd="0" presId="urn:microsoft.com/office/officeart/2005/8/layout/hierarchy2"/>
    <dgm:cxn modelId="{55C353BC-0299-46FC-989D-D16A93DEF0E5}" type="presOf" srcId="{7DDF1F50-3064-4A96-8448-76BC70F2D7D1}" destId="{F5D4886B-F75D-4636-AE8B-A056A3BDFF09}" srcOrd="1" destOrd="0" presId="urn:microsoft.com/office/officeart/2005/8/layout/hierarchy2"/>
    <dgm:cxn modelId="{C736482C-838A-4E32-9E49-58436AB97269}" srcId="{67BFDD5E-683D-44C0-832C-66FD646B6561}" destId="{3D9F1B6B-D57A-4CEF-B09A-54051D786E75}" srcOrd="0" destOrd="0" parTransId="{C612A841-DE37-4158-A1F3-CAF46257A2F3}" sibTransId="{14331C2B-2783-40FB-8CAB-D9A694147876}"/>
    <dgm:cxn modelId="{FC373775-CA43-4E91-B6C4-E603F239256C}" type="presOf" srcId="{7DDF1F50-3064-4A96-8448-76BC70F2D7D1}" destId="{86734A11-9271-4D45-8BAD-C626383EC726}" srcOrd="0" destOrd="0" presId="urn:microsoft.com/office/officeart/2005/8/layout/hierarchy2"/>
    <dgm:cxn modelId="{B09876D1-B239-458A-AA30-A0DCB75ACB1D}" srcId="{68A852C9-ACDC-4864-B460-E77B733F10E7}" destId="{67BFDD5E-683D-44C0-832C-66FD646B6561}" srcOrd="1" destOrd="0" parTransId="{4D46D538-9366-44DC-A12F-F13A4755BC94}" sibTransId="{6826535C-B00E-4883-9975-69B5A1E52558}"/>
    <dgm:cxn modelId="{03EACB94-B305-41E4-B6F7-8347BC6DC34C}" type="presOf" srcId="{3A79B4DD-F316-4621-9602-5F8CABE2FF54}" destId="{C407CC38-D8D5-4B17-A6E4-307761D6CD18}" srcOrd="1" destOrd="0" presId="urn:microsoft.com/office/officeart/2005/8/layout/hierarchy2"/>
    <dgm:cxn modelId="{305969F0-5A52-4DC0-9B88-BC5DC4534D30}" type="presOf" srcId="{DF4EBB19-5CCD-4BA2-9796-F62F0734BA4F}" destId="{8E702597-D09D-4998-99E5-1C62240B2CCF}" srcOrd="0" destOrd="0" presId="urn:microsoft.com/office/officeart/2005/8/layout/hierarchy2"/>
    <dgm:cxn modelId="{AF91B748-B050-4096-B3B6-389EBA585568}" type="presOf" srcId="{AEFE1225-30DB-44D7-BD1F-1D6A0901B316}" destId="{A6FAEBD2-5A47-47BC-B57C-E4E9A1EFC24D}" srcOrd="0" destOrd="0" presId="urn:microsoft.com/office/officeart/2005/8/layout/hierarchy2"/>
    <dgm:cxn modelId="{C0468587-21D4-4BDE-8337-5B0A993CB5BD}" type="presOf" srcId="{06BD68B3-BEB3-4DC7-A8EA-61D746F2D72F}" destId="{E67F62B7-D6EF-4703-9621-2DCE5C62486B}" srcOrd="0" destOrd="0" presId="urn:microsoft.com/office/officeart/2005/8/layout/hierarchy2"/>
    <dgm:cxn modelId="{503E6E50-5D47-4353-B1F3-57F1847A6DED}" type="presOf" srcId="{3D9F1B6B-D57A-4CEF-B09A-54051D786E75}" destId="{DB9C820E-4AE1-426C-B9BF-B6CFEA242D73}" srcOrd="0" destOrd="0" presId="urn:microsoft.com/office/officeart/2005/8/layout/hierarchy2"/>
    <dgm:cxn modelId="{122C0708-F0E3-4282-8204-168FE69A0FC7}" type="presOf" srcId="{1CEB0B80-63C9-429D-B50E-F71A6EEF3F6D}" destId="{59C13862-04EA-4362-BE37-E536BB1712D2}" srcOrd="0" destOrd="0" presId="urn:microsoft.com/office/officeart/2005/8/layout/hierarchy2"/>
    <dgm:cxn modelId="{F43300E2-597D-4D29-8E57-02E5B57EF2CB}" type="presOf" srcId="{22B6F80D-54FD-409D-A1AE-83A97703F177}" destId="{2E01D115-08E9-4E00-9890-940CD40118F7}" srcOrd="0" destOrd="0" presId="urn:microsoft.com/office/officeart/2005/8/layout/hierarchy2"/>
    <dgm:cxn modelId="{0F084336-DB25-4DB7-B177-6DD70FA025F9}" srcId="{06BD68B3-BEB3-4DC7-A8EA-61D746F2D72F}" destId="{DF4EBB19-5CCD-4BA2-9796-F62F0734BA4F}" srcOrd="0" destOrd="0" parTransId="{F68DAA59-A840-4EC7-91C2-BBFFBD5A9413}" sibTransId="{7097929A-0D6B-4EE7-8BE8-8F31AC68CAFE}"/>
    <dgm:cxn modelId="{2250BFB4-BECB-42FB-BBD4-48E16CFB4094}" type="presOf" srcId="{4D46D538-9366-44DC-A12F-F13A4755BC94}" destId="{917167CF-AEAD-42A3-9C8A-CF2ACFA140E8}" srcOrd="0" destOrd="0" presId="urn:microsoft.com/office/officeart/2005/8/layout/hierarchy2"/>
    <dgm:cxn modelId="{DBDBCB01-07EE-4E8E-A651-39D31355EE98}" type="presOf" srcId="{4D46D538-9366-44DC-A12F-F13A4755BC94}" destId="{2B054ADF-D15B-491C-9C45-62D76A6DEC09}" srcOrd="1" destOrd="0" presId="urn:microsoft.com/office/officeart/2005/8/layout/hierarchy2"/>
    <dgm:cxn modelId="{F0EEAEE9-DAF8-4450-A963-82B3AAC511AE}" srcId="{68A852C9-ACDC-4864-B460-E77B733F10E7}" destId="{22B6F80D-54FD-409D-A1AE-83A97703F177}" srcOrd="0" destOrd="0" parTransId="{C63AA82D-E5A4-42BD-BF28-0B5037674E09}" sibTransId="{01CA499D-62DF-4EB4-AF35-3FE31120E3B3}"/>
    <dgm:cxn modelId="{F37BA9FC-A1F9-4C54-88BA-4F679CD8D4AA}" type="presOf" srcId="{68A852C9-ACDC-4864-B460-E77B733F10E7}" destId="{2FE4F55C-A76E-4866-82E8-E3977E842D9D}" srcOrd="0" destOrd="0" presId="urn:microsoft.com/office/officeart/2005/8/layout/hierarchy2"/>
    <dgm:cxn modelId="{8689D79A-08EF-4B7F-8432-66663A995B04}" type="presOf" srcId="{3A79B4DD-F316-4621-9602-5F8CABE2FF54}" destId="{CC095544-50EA-486C-B1C4-37F92EED1539}" srcOrd="0" destOrd="0" presId="urn:microsoft.com/office/officeart/2005/8/layout/hierarchy2"/>
    <dgm:cxn modelId="{6196F854-FEBD-4487-99B2-61E1ED727117}" srcId="{22B6F80D-54FD-409D-A1AE-83A97703F177}" destId="{670095FD-E7EE-4C43-B09B-41AA389EBFE1}" srcOrd="0" destOrd="0" parTransId="{7DDF1F50-3064-4A96-8448-76BC70F2D7D1}" sibTransId="{2BAC727B-DF42-451C-8B3E-841AC712DE22}"/>
    <dgm:cxn modelId="{4060747D-3B42-48A2-BB00-BD5A9BB170F8}" type="presParOf" srcId="{E67F62B7-D6EF-4703-9621-2DCE5C62486B}" destId="{89F4D86B-DE4F-4279-8241-0BACDB5E4D83}" srcOrd="0" destOrd="0" presId="urn:microsoft.com/office/officeart/2005/8/layout/hierarchy2"/>
    <dgm:cxn modelId="{AD591D0B-D7BD-482E-A885-461DCCE98363}" type="presParOf" srcId="{89F4D86B-DE4F-4279-8241-0BACDB5E4D83}" destId="{8E702597-D09D-4998-99E5-1C62240B2CCF}" srcOrd="0" destOrd="0" presId="urn:microsoft.com/office/officeart/2005/8/layout/hierarchy2"/>
    <dgm:cxn modelId="{AF00344A-45E1-4E26-8C61-270B2E1B85E3}" type="presParOf" srcId="{89F4D86B-DE4F-4279-8241-0BACDB5E4D83}" destId="{55B63526-E94C-4FEB-AE3C-4BB36C4ACA94}" srcOrd="1" destOrd="0" presId="urn:microsoft.com/office/officeart/2005/8/layout/hierarchy2"/>
    <dgm:cxn modelId="{E0E38CAD-CEEE-483F-98FE-48E0635173CE}" type="presParOf" srcId="{55B63526-E94C-4FEB-AE3C-4BB36C4ACA94}" destId="{CC095544-50EA-486C-B1C4-37F92EED1539}" srcOrd="0" destOrd="0" presId="urn:microsoft.com/office/officeart/2005/8/layout/hierarchy2"/>
    <dgm:cxn modelId="{BFAC1FA5-E667-4D5D-A3CD-68A4F83856B6}" type="presParOf" srcId="{CC095544-50EA-486C-B1C4-37F92EED1539}" destId="{C407CC38-D8D5-4B17-A6E4-307761D6CD18}" srcOrd="0" destOrd="0" presId="urn:microsoft.com/office/officeart/2005/8/layout/hierarchy2"/>
    <dgm:cxn modelId="{1E575550-9DA0-4398-BEA1-FE1D0887E316}" type="presParOf" srcId="{55B63526-E94C-4FEB-AE3C-4BB36C4ACA94}" destId="{A7662060-BAE3-4EBF-A056-FC91A8569995}" srcOrd="1" destOrd="0" presId="urn:microsoft.com/office/officeart/2005/8/layout/hierarchy2"/>
    <dgm:cxn modelId="{FCBB8620-0F69-41B4-B43A-3FE0575CE369}" type="presParOf" srcId="{A7662060-BAE3-4EBF-A056-FC91A8569995}" destId="{2FE4F55C-A76E-4866-82E8-E3977E842D9D}" srcOrd="0" destOrd="0" presId="urn:microsoft.com/office/officeart/2005/8/layout/hierarchy2"/>
    <dgm:cxn modelId="{03986BF7-E2FB-41D4-A26D-0B173ABC9B9C}" type="presParOf" srcId="{A7662060-BAE3-4EBF-A056-FC91A8569995}" destId="{3884F1FD-C360-4C0B-ADF0-3CAF585A7CCD}" srcOrd="1" destOrd="0" presId="urn:microsoft.com/office/officeart/2005/8/layout/hierarchy2"/>
    <dgm:cxn modelId="{EEBF9D79-5A59-4477-BC02-EEEA69CCF0E9}" type="presParOf" srcId="{3884F1FD-C360-4C0B-ADF0-3CAF585A7CCD}" destId="{ED667F17-A58C-4F93-B7A1-30FA3762EB22}" srcOrd="0" destOrd="0" presId="urn:microsoft.com/office/officeart/2005/8/layout/hierarchy2"/>
    <dgm:cxn modelId="{1B47890A-CD5E-4EE9-AA93-85889A8EAE93}" type="presParOf" srcId="{ED667F17-A58C-4F93-B7A1-30FA3762EB22}" destId="{8ECDB96C-79BB-4AE0-9E18-CCF740D4DD9C}" srcOrd="0" destOrd="0" presId="urn:microsoft.com/office/officeart/2005/8/layout/hierarchy2"/>
    <dgm:cxn modelId="{CEBE2EB0-1415-46E5-9A4F-B5DC59A2CA94}" type="presParOf" srcId="{3884F1FD-C360-4C0B-ADF0-3CAF585A7CCD}" destId="{E50702CB-DCB1-4415-9C78-7FAC0748F471}" srcOrd="1" destOrd="0" presId="urn:microsoft.com/office/officeart/2005/8/layout/hierarchy2"/>
    <dgm:cxn modelId="{1393CF69-57A2-4D64-A1B5-2D36A48BA0C8}" type="presParOf" srcId="{E50702CB-DCB1-4415-9C78-7FAC0748F471}" destId="{2E01D115-08E9-4E00-9890-940CD40118F7}" srcOrd="0" destOrd="0" presId="urn:microsoft.com/office/officeart/2005/8/layout/hierarchy2"/>
    <dgm:cxn modelId="{89687413-A443-4A6F-B720-29EAB751673A}" type="presParOf" srcId="{E50702CB-DCB1-4415-9C78-7FAC0748F471}" destId="{8FE25184-94AB-4DFF-87ED-38A8FDECF669}" srcOrd="1" destOrd="0" presId="urn:microsoft.com/office/officeart/2005/8/layout/hierarchy2"/>
    <dgm:cxn modelId="{ABA2B21C-2B79-456C-B425-0219BEE22B0B}" type="presParOf" srcId="{8FE25184-94AB-4DFF-87ED-38A8FDECF669}" destId="{86734A11-9271-4D45-8BAD-C626383EC726}" srcOrd="0" destOrd="0" presId="urn:microsoft.com/office/officeart/2005/8/layout/hierarchy2"/>
    <dgm:cxn modelId="{03E178D8-997D-461B-A05F-BB9B32BE90E7}" type="presParOf" srcId="{86734A11-9271-4D45-8BAD-C626383EC726}" destId="{F5D4886B-F75D-4636-AE8B-A056A3BDFF09}" srcOrd="0" destOrd="0" presId="urn:microsoft.com/office/officeart/2005/8/layout/hierarchy2"/>
    <dgm:cxn modelId="{77A9BF58-B7F0-4CFC-BDDF-2C5BE451F753}" type="presParOf" srcId="{8FE25184-94AB-4DFF-87ED-38A8FDECF669}" destId="{7E9DE723-1034-4C9D-B92C-BFE7C6FF93AA}" srcOrd="1" destOrd="0" presId="urn:microsoft.com/office/officeart/2005/8/layout/hierarchy2"/>
    <dgm:cxn modelId="{2769A05A-07A5-4C0B-9221-62A530545A57}" type="presParOf" srcId="{7E9DE723-1034-4C9D-B92C-BFE7C6FF93AA}" destId="{31DBAD3A-E8E5-44F6-A92E-2BFBB96869F0}" srcOrd="0" destOrd="0" presId="urn:microsoft.com/office/officeart/2005/8/layout/hierarchy2"/>
    <dgm:cxn modelId="{20258AB2-14B8-41DE-98AB-24F41B14E73E}" type="presParOf" srcId="{7E9DE723-1034-4C9D-B92C-BFE7C6FF93AA}" destId="{56498500-1CA2-488E-BE8A-269D8CC4C623}" srcOrd="1" destOrd="0" presId="urn:microsoft.com/office/officeart/2005/8/layout/hierarchy2"/>
    <dgm:cxn modelId="{D2A810A2-3135-48C0-A254-19BA5260A96B}" type="presParOf" srcId="{8FE25184-94AB-4DFF-87ED-38A8FDECF669}" destId="{A6FAEBD2-5A47-47BC-B57C-E4E9A1EFC24D}" srcOrd="2" destOrd="0" presId="urn:microsoft.com/office/officeart/2005/8/layout/hierarchy2"/>
    <dgm:cxn modelId="{EB779A0D-ECA4-4D3B-B1F0-8D6CD8A7EC6C}" type="presParOf" srcId="{A6FAEBD2-5A47-47BC-B57C-E4E9A1EFC24D}" destId="{053D3292-5CA7-4F19-9A58-6CE0877E8F8E}" srcOrd="0" destOrd="0" presId="urn:microsoft.com/office/officeart/2005/8/layout/hierarchy2"/>
    <dgm:cxn modelId="{511253BF-9387-43C0-8137-F118E26F234E}" type="presParOf" srcId="{8FE25184-94AB-4DFF-87ED-38A8FDECF669}" destId="{D5C6F8F9-949D-4996-BB23-A1F35A713295}" srcOrd="3" destOrd="0" presId="urn:microsoft.com/office/officeart/2005/8/layout/hierarchy2"/>
    <dgm:cxn modelId="{7144A656-C098-4EA2-929A-0308826DC57E}" type="presParOf" srcId="{D5C6F8F9-949D-4996-BB23-A1F35A713295}" destId="{59C13862-04EA-4362-BE37-E536BB1712D2}" srcOrd="0" destOrd="0" presId="urn:microsoft.com/office/officeart/2005/8/layout/hierarchy2"/>
    <dgm:cxn modelId="{69F20716-0EE6-488A-8600-4ADB2E5FCA8F}" type="presParOf" srcId="{D5C6F8F9-949D-4996-BB23-A1F35A713295}" destId="{1D7173C0-70A2-4666-B2A3-C1F551BE5717}" srcOrd="1" destOrd="0" presId="urn:microsoft.com/office/officeart/2005/8/layout/hierarchy2"/>
    <dgm:cxn modelId="{FA47393F-AB95-4145-AF4E-AA5AF075DB32}" type="presParOf" srcId="{3884F1FD-C360-4C0B-ADF0-3CAF585A7CCD}" destId="{917167CF-AEAD-42A3-9C8A-CF2ACFA140E8}" srcOrd="2" destOrd="0" presId="urn:microsoft.com/office/officeart/2005/8/layout/hierarchy2"/>
    <dgm:cxn modelId="{75B82044-C0EB-4497-B8E6-8F4FA696AD5C}" type="presParOf" srcId="{917167CF-AEAD-42A3-9C8A-CF2ACFA140E8}" destId="{2B054ADF-D15B-491C-9C45-62D76A6DEC09}" srcOrd="0" destOrd="0" presId="urn:microsoft.com/office/officeart/2005/8/layout/hierarchy2"/>
    <dgm:cxn modelId="{972B1D37-0A58-46D9-9EDE-B940708110B7}" type="presParOf" srcId="{3884F1FD-C360-4C0B-ADF0-3CAF585A7CCD}" destId="{B99B7C99-03A5-460F-BCA7-212F78C594AA}" srcOrd="3" destOrd="0" presId="urn:microsoft.com/office/officeart/2005/8/layout/hierarchy2"/>
    <dgm:cxn modelId="{EC903A26-87F8-46DF-8AB4-99C7095A0165}" type="presParOf" srcId="{B99B7C99-03A5-460F-BCA7-212F78C594AA}" destId="{9E775993-485B-4DD8-A335-D396CF7CDFFA}" srcOrd="0" destOrd="0" presId="urn:microsoft.com/office/officeart/2005/8/layout/hierarchy2"/>
    <dgm:cxn modelId="{FBC15406-0788-4BC3-9590-A0FC05768602}" type="presParOf" srcId="{B99B7C99-03A5-460F-BCA7-212F78C594AA}" destId="{2B8D2FA7-A77B-4596-883A-CE89F597A596}" srcOrd="1" destOrd="0" presId="urn:microsoft.com/office/officeart/2005/8/layout/hierarchy2"/>
    <dgm:cxn modelId="{20F49CB1-3CC8-46FD-987E-4B96514D4378}" type="presParOf" srcId="{2B8D2FA7-A77B-4596-883A-CE89F597A596}" destId="{55E968C0-ADC6-4608-B7C4-62425A4E2B36}" srcOrd="0" destOrd="0" presId="urn:microsoft.com/office/officeart/2005/8/layout/hierarchy2"/>
    <dgm:cxn modelId="{8E221AA5-5FBF-4B7B-9359-82839D61F602}" type="presParOf" srcId="{55E968C0-ADC6-4608-B7C4-62425A4E2B36}" destId="{91FAA517-7F55-4F29-B63D-CD152AF01A66}" srcOrd="0" destOrd="0" presId="urn:microsoft.com/office/officeart/2005/8/layout/hierarchy2"/>
    <dgm:cxn modelId="{853D5573-A902-4F88-9758-FFAB44D6E8FC}" type="presParOf" srcId="{2B8D2FA7-A77B-4596-883A-CE89F597A596}" destId="{16852D63-97E1-44C5-A1EF-ABD9C2EA6783}" srcOrd="1" destOrd="0" presId="urn:microsoft.com/office/officeart/2005/8/layout/hierarchy2"/>
    <dgm:cxn modelId="{C1A2C994-E77D-4A3B-93F2-5CB2807BE77E}" type="presParOf" srcId="{16852D63-97E1-44C5-A1EF-ABD9C2EA6783}" destId="{DB9C820E-4AE1-426C-B9BF-B6CFEA242D73}" srcOrd="0" destOrd="0" presId="urn:microsoft.com/office/officeart/2005/8/layout/hierarchy2"/>
    <dgm:cxn modelId="{CB6785F7-CC91-446D-A87B-8BF7A570488B}" type="presParOf" srcId="{16852D63-97E1-44C5-A1EF-ABD9C2EA6783}" destId="{781C7F2A-0356-4808-96EF-A99DD9D59E5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380AC7-DDD0-47C4-B405-DACE1CFA21FF}"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A176DDB-6DBE-466A-A1C2-D32350FA4670}">
      <dgm:prSet phldrT="[Text]" custT="1"/>
      <dgm:spPr/>
      <dgm:t>
        <a:bodyPr/>
        <a:lstStyle/>
        <a:p>
          <a:r>
            <a:rPr lang="en-US" sz="2400" dirty="0" smtClean="0">
              <a:latin typeface="Garamond" panose="02020404030301010803" pitchFamily="18" charset="0"/>
            </a:rPr>
            <a:t>Identify concepts / terms</a:t>
          </a:r>
          <a:endParaRPr lang="en-US" sz="2400" dirty="0">
            <a:latin typeface="Garamond" panose="02020404030301010803" pitchFamily="18" charset="0"/>
          </a:endParaRPr>
        </a:p>
      </dgm:t>
    </dgm:pt>
    <dgm:pt modelId="{1406002A-69EC-46D6-AAB5-015F1652787E}" type="parTrans" cxnId="{CFA3C5E4-76F2-4180-BE07-B0A1632E22EE}">
      <dgm:prSet/>
      <dgm:spPr/>
      <dgm:t>
        <a:bodyPr/>
        <a:lstStyle/>
        <a:p>
          <a:endParaRPr lang="en-US"/>
        </a:p>
      </dgm:t>
    </dgm:pt>
    <dgm:pt modelId="{0F9BDECD-EBFA-435F-96FF-F3CD42635E5F}" type="sibTrans" cxnId="{CFA3C5E4-76F2-4180-BE07-B0A1632E22EE}">
      <dgm:prSet/>
      <dgm:spPr/>
      <dgm:t>
        <a:bodyPr/>
        <a:lstStyle/>
        <a:p>
          <a:endParaRPr lang="en-US"/>
        </a:p>
      </dgm:t>
    </dgm:pt>
    <dgm:pt modelId="{13E5E93F-BC41-41C8-A762-F418D4156C20}">
      <dgm:prSet phldrT="[Text]" custT="1"/>
      <dgm:spPr/>
      <dgm:t>
        <a:bodyPr/>
        <a:lstStyle/>
        <a:p>
          <a:r>
            <a:rPr lang="en-US" sz="2400" dirty="0" smtClean="0">
              <a:latin typeface="Garamond" panose="02020404030301010803" pitchFamily="18" charset="0"/>
            </a:rPr>
            <a:t>Craft a search</a:t>
          </a:r>
          <a:endParaRPr lang="en-US" sz="2400" dirty="0">
            <a:latin typeface="Garamond" panose="02020404030301010803" pitchFamily="18" charset="0"/>
          </a:endParaRPr>
        </a:p>
      </dgm:t>
    </dgm:pt>
    <dgm:pt modelId="{1F53351D-240F-4B33-92AD-443E4BB97A57}" type="parTrans" cxnId="{426DD1A1-83E9-4489-A7E4-448CF39577DA}">
      <dgm:prSet/>
      <dgm:spPr/>
      <dgm:t>
        <a:bodyPr/>
        <a:lstStyle/>
        <a:p>
          <a:endParaRPr lang="en-US"/>
        </a:p>
      </dgm:t>
    </dgm:pt>
    <dgm:pt modelId="{3DABD489-2872-46C4-8CAD-C99164EC3CA9}" type="sibTrans" cxnId="{426DD1A1-83E9-4489-A7E4-448CF39577DA}">
      <dgm:prSet/>
      <dgm:spPr/>
      <dgm:t>
        <a:bodyPr/>
        <a:lstStyle/>
        <a:p>
          <a:endParaRPr lang="en-US"/>
        </a:p>
      </dgm:t>
    </dgm:pt>
    <dgm:pt modelId="{C6C0F70C-4A36-4052-8120-4EA66795D943}">
      <dgm:prSet phldrT="[Text]" custT="1"/>
      <dgm:spPr/>
      <dgm:t>
        <a:bodyPr/>
        <a:lstStyle/>
        <a:p>
          <a:r>
            <a:rPr lang="en-US" sz="2400" dirty="0" smtClean="0">
              <a:latin typeface="Garamond" panose="02020404030301010803" pitchFamily="18" charset="0"/>
            </a:rPr>
            <a:t>Review results</a:t>
          </a:r>
          <a:endParaRPr lang="en-US" sz="2400" dirty="0">
            <a:latin typeface="Garamond" panose="02020404030301010803" pitchFamily="18" charset="0"/>
          </a:endParaRPr>
        </a:p>
      </dgm:t>
    </dgm:pt>
    <dgm:pt modelId="{74F32439-95F2-4DDE-9322-6085145CF027}" type="parTrans" cxnId="{4F5FE87F-9DCF-46BB-AFB7-B72D5C6D8093}">
      <dgm:prSet/>
      <dgm:spPr/>
      <dgm:t>
        <a:bodyPr/>
        <a:lstStyle/>
        <a:p>
          <a:endParaRPr lang="en-US"/>
        </a:p>
      </dgm:t>
    </dgm:pt>
    <dgm:pt modelId="{2281F3A9-E146-4123-971F-A0A485A03987}" type="sibTrans" cxnId="{4F5FE87F-9DCF-46BB-AFB7-B72D5C6D8093}">
      <dgm:prSet/>
      <dgm:spPr/>
      <dgm:t>
        <a:bodyPr/>
        <a:lstStyle/>
        <a:p>
          <a:endParaRPr lang="en-US"/>
        </a:p>
      </dgm:t>
    </dgm:pt>
    <dgm:pt modelId="{CE30C267-A0F3-4C73-9384-93D14DBEEA8A}">
      <dgm:prSet phldrT="[Text]" custT="1"/>
      <dgm:spPr/>
      <dgm:t>
        <a:bodyPr/>
        <a:lstStyle/>
        <a:p>
          <a:r>
            <a:rPr lang="en-US" sz="2400" dirty="0" smtClean="0">
              <a:latin typeface="Garamond" panose="02020404030301010803" pitchFamily="18" charset="0"/>
            </a:rPr>
            <a:t>Refine search</a:t>
          </a:r>
          <a:endParaRPr lang="en-US" sz="2400" dirty="0">
            <a:latin typeface="Garamond" panose="02020404030301010803" pitchFamily="18" charset="0"/>
          </a:endParaRPr>
        </a:p>
      </dgm:t>
    </dgm:pt>
    <dgm:pt modelId="{B642CA05-4321-41CF-BAD0-533DF55FEE75}" type="parTrans" cxnId="{260DA2F6-E478-41F7-BCBF-D97138C73A7C}">
      <dgm:prSet/>
      <dgm:spPr/>
      <dgm:t>
        <a:bodyPr/>
        <a:lstStyle/>
        <a:p>
          <a:endParaRPr lang="en-US"/>
        </a:p>
      </dgm:t>
    </dgm:pt>
    <dgm:pt modelId="{61E45431-B07E-4505-96D1-0927AA580111}" type="sibTrans" cxnId="{260DA2F6-E478-41F7-BCBF-D97138C73A7C}">
      <dgm:prSet/>
      <dgm:spPr/>
      <dgm:t>
        <a:bodyPr/>
        <a:lstStyle/>
        <a:p>
          <a:endParaRPr lang="en-US"/>
        </a:p>
      </dgm:t>
    </dgm:pt>
    <dgm:pt modelId="{72A63DC0-17E8-485A-8478-BA2CDA487543}">
      <dgm:prSet phldrT="[Text]" custT="1"/>
      <dgm:spPr/>
      <dgm:t>
        <a:bodyPr/>
        <a:lstStyle/>
        <a:p>
          <a:r>
            <a:rPr lang="en-US" sz="2400" dirty="0" smtClean="0">
              <a:latin typeface="Garamond" panose="02020404030301010803" pitchFamily="18" charset="0"/>
            </a:rPr>
            <a:t>Identify issue</a:t>
          </a:r>
          <a:endParaRPr lang="en-US" sz="2400" dirty="0">
            <a:latin typeface="Garamond" panose="02020404030301010803" pitchFamily="18" charset="0"/>
          </a:endParaRPr>
        </a:p>
      </dgm:t>
    </dgm:pt>
    <dgm:pt modelId="{4898C11C-0B43-4CDF-B0A4-23841AD1A62B}" type="parTrans" cxnId="{5E995556-BA4B-44B2-AB83-D219FBB5A5FB}">
      <dgm:prSet/>
      <dgm:spPr/>
      <dgm:t>
        <a:bodyPr/>
        <a:lstStyle/>
        <a:p>
          <a:endParaRPr lang="en-US"/>
        </a:p>
      </dgm:t>
    </dgm:pt>
    <dgm:pt modelId="{3492EFDF-96EF-49FB-9DAB-EAB1A6355C24}" type="sibTrans" cxnId="{5E995556-BA4B-44B2-AB83-D219FBB5A5FB}">
      <dgm:prSet/>
      <dgm:spPr/>
      <dgm:t>
        <a:bodyPr/>
        <a:lstStyle/>
        <a:p>
          <a:endParaRPr lang="en-US"/>
        </a:p>
      </dgm:t>
    </dgm:pt>
    <dgm:pt modelId="{0B060E6F-DE5A-4DD7-A9AF-2126FAFEA161}" type="pres">
      <dgm:prSet presAssocID="{D1380AC7-DDD0-47C4-B405-DACE1CFA21FF}" presName="cycle" presStyleCnt="0">
        <dgm:presLayoutVars>
          <dgm:dir/>
          <dgm:resizeHandles val="exact"/>
        </dgm:presLayoutVars>
      </dgm:prSet>
      <dgm:spPr/>
      <dgm:t>
        <a:bodyPr/>
        <a:lstStyle/>
        <a:p>
          <a:endParaRPr lang="en-US"/>
        </a:p>
      </dgm:t>
    </dgm:pt>
    <dgm:pt modelId="{73AFE788-668A-4A1C-8F85-89A980E7BFAE}" type="pres">
      <dgm:prSet presAssocID="{BA176DDB-6DBE-466A-A1C2-D32350FA4670}" presName="dummy" presStyleCnt="0"/>
      <dgm:spPr/>
      <dgm:t>
        <a:bodyPr/>
        <a:lstStyle/>
        <a:p>
          <a:endParaRPr lang="en-US"/>
        </a:p>
      </dgm:t>
    </dgm:pt>
    <dgm:pt modelId="{F4E7B773-FB95-4ED3-A95E-E82D8A6B7F48}" type="pres">
      <dgm:prSet presAssocID="{BA176DDB-6DBE-466A-A1C2-D32350FA4670}" presName="node" presStyleLbl="revTx" presStyleIdx="0" presStyleCnt="5" custScaleX="139061" custScaleY="126931" custRadScaleRad="94911" custRadScaleInc="8260">
        <dgm:presLayoutVars>
          <dgm:bulletEnabled val="1"/>
        </dgm:presLayoutVars>
      </dgm:prSet>
      <dgm:spPr/>
      <dgm:t>
        <a:bodyPr/>
        <a:lstStyle/>
        <a:p>
          <a:endParaRPr lang="en-US"/>
        </a:p>
      </dgm:t>
    </dgm:pt>
    <dgm:pt modelId="{2C43880A-DA01-48D6-AF50-C0D700C17F69}" type="pres">
      <dgm:prSet presAssocID="{0F9BDECD-EBFA-435F-96FF-F3CD42635E5F}" presName="sibTrans" presStyleLbl="node1" presStyleIdx="0" presStyleCnt="5"/>
      <dgm:spPr/>
      <dgm:t>
        <a:bodyPr/>
        <a:lstStyle/>
        <a:p>
          <a:endParaRPr lang="en-US"/>
        </a:p>
      </dgm:t>
    </dgm:pt>
    <dgm:pt modelId="{1C715203-F104-4F9A-A8A7-07182EB07269}" type="pres">
      <dgm:prSet presAssocID="{13E5E93F-BC41-41C8-A762-F418D4156C20}" presName="dummy" presStyleCnt="0"/>
      <dgm:spPr/>
      <dgm:t>
        <a:bodyPr/>
        <a:lstStyle/>
        <a:p>
          <a:endParaRPr lang="en-US"/>
        </a:p>
      </dgm:t>
    </dgm:pt>
    <dgm:pt modelId="{C3FE4472-A1B2-458B-A806-070C4CD5C624}" type="pres">
      <dgm:prSet presAssocID="{13E5E93F-BC41-41C8-A762-F418D4156C20}" presName="node" presStyleLbl="revTx" presStyleIdx="1" presStyleCnt="5">
        <dgm:presLayoutVars>
          <dgm:bulletEnabled val="1"/>
        </dgm:presLayoutVars>
      </dgm:prSet>
      <dgm:spPr/>
      <dgm:t>
        <a:bodyPr/>
        <a:lstStyle/>
        <a:p>
          <a:endParaRPr lang="en-US"/>
        </a:p>
      </dgm:t>
    </dgm:pt>
    <dgm:pt modelId="{CC4B1717-FF1A-4E37-9DB3-79C9255827B9}" type="pres">
      <dgm:prSet presAssocID="{3DABD489-2872-46C4-8CAD-C99164EC3CA9}" presName="sibTrans" presStyleLbl="node1" presStyleIdx="1" presStyleCnt="5"/>
      <dgm:spPr/>
      <dgm:t>
        <a:bodyPr/>
        <a:lstStyle/>
        <a:p>
          <a:endParaRPr lang="en-US"/>
        </a:p>
      </dgm:t>
    </dgm:pt>
    <dgm:pt modelId="{4345FE04-3A7A-48D7-91CF-50BF2639D5BA}" type="pres">
      <dgm:prSet presAssocID="{C6C0F70C-4A36-4052-8120-4EA66795D943}" presName="dummy" presStyleCnt="0"/>
      <dgm:spPr/>
      <dgm:t>
        <a:bodyPr/>
        <a:lstStyle/>
        <a:p>
          <a:endParaRPr lang="en-US"/>
        </a:p>
      </dgm:t>
    </dgm:pt>
    <dgm:pt modelId="{EC34F5E9-BCBB-48D0-A1A8-846C0D904938}" type="pres">
      <dgm:prSet presAssocID="{C6C0F70C-4A36-4052-8120-4EA66795D943}" presName="node" presStyleLbl="revTx" presStyleIdx="2" presStyleCnt="5">
        <dgm:presLayoutVars>
          <dgm:bulletEnabled val="1"/>
        </dgm:presLayoutVars>
      </dgm:prSet>
      <dgm:spPr/>
      <dgm:t>
        <a:bodyPr/>
        <a:lstStyle/>
        <a:p>
          <a:endParaRPr lang="en-US"/>
        </a:p>
      </dgm:t>
    </dgm:pt>
    <dgm:pt modelId="{7DE9AC1D-E224-4D6D-8CB3-80B9020FF796}" type="pres">
      <dgm:prSet presAssocID="{2281F3A9-E146-4123-971F-A0A485A03987}" presName="sibTrans" presStyleLbl="node1" presStyleIdx="2" presStyleCnt="5"/>
      <dgm:spPr/>
      <dgm:t>
        <a:bodyPr/>
        <a:lstStyle/>
        <a:p>
          <a:endParaRPr lang="en-US"/>
        </a:p>
      </dgm:t>
    </dgm:pt>
    <dgm:pt modelId="{20F787BA-248C-48FA-A121-4DBD4E6D00D5}" type="pres">
      <dgm:prSet presAssocID="{CE30C267-A0F3-4C73-9384-93D14DBEEA8A}" presName="dummy" presStyleCnt="0"/>
      <dgm:spPr/>
      <dgm:t>
        <a:bodyPr/>
        <a:lstStyle/>
        <a:p>
          <a:endParaRPr lang="en-US"/>
        </a:p>
      </dgm:t>
    </dgm:pt>
    <dgm:pt modelId="{6C7AC846-6B79-42A3-BADF-D2AFA0622547}" type="pres">
      <dgm:prSet presAssocID="{CE30C267-A0F3-4C73-9384-93D14DBEEA8A}" presName="node" presStyleLbl="revTx" presStyleIdx="3" presStyleCnt="5">
        <dgm:presLayoutVars>
          <dgm:bulletEnabled val="1"/>
        </dgm:presLayoutVars>
      </dgm:prSet>
      <dgm:spPr/>
      <dgm:t>
        <a:bodyPr/>
        <a:lstStyle/>
        <a:p>
          <a:endParaRPr lang="en-US"/>
        </a:p>
      </dgm:t>
    </dgm:pt>
    <dgm:pt modelId="{7CC1152D-58FB-4B58-8FCF-49E5192021A4}" type="pres">
      <dgm:prSet presAssocID="{61E45431-B07E-4505-96D1-0927AA580111}" presName="sibTrans" presStyleLbl="node1" presStyleIdx="3" presStyleCnt="5"/>
      <dgm:spPr/>
      <dgm:t>
        <a:bodyPr/>
        <a:lstStyle/>
        <a:p>
          <a:endParaRPr lang="en-US"/>
        </a:p>
      </dgm:t>
    </dgm:pt>
    <dgm:pt modelId="{3B579CAB-B886-40E5-991B-D8D29AF12A22}" type="pres">
      <dgm:prSet presAssocID="{72A63DC0-17E8-485A-8478-BA2CDA487543}" presName="dummy" presStyleCnt="0"/>
      <dgm:spPr/>
      <dgm:t>
        <a:bodyPr/>
        <a:lstStyle/>
        <a:p>
          <a:endParaRPr lang="en-US"/>
        </a:p>
      </dgm:t>
    </dgm:pt>
    <dgm:pt modelId="{8EB722F4-1C56-4634-BF1B-A456247D1A35}" type="pres">
      <dgm:prSet presAssocID="{72A63DC0-17E8-485A-8478-BA2CDA487543}" presName="node" presStyleLbl="revTx" presStyleIdx="4" presStyleCnt="5" custScaleX="150234" custRadScaleRad="98640" custRadScaleInc="-13873">
        <dgm:presLayoutVars>
          <dgm:bulletEnabled val="1"/>
        </dgm:presLayoutVars>
      </dgm:prSet>
      <dgm:spPr/>
      <dgm:t>
        <a:bodyPr/>
        <a:lstStyle/>
        <a:p>
          <a:endParaRPr lang="en-US"/>
        </a:p>
      </dgm:t>
    </dgm:pt>
    <dgm:pt modelId="{64A3B5B3-25EC-4AB3-BE36-47495E71ACFB}" type="pres">
      <dgm:prSet presAssocID="{3492EFDF-96EF-49FB-9DAB-EAB1A6355C24}" presName="sibTrans" presStyleLbl="node1" presStyleIdx="4" presStyleCnt="5"/>
      <dgm:spPr/>
      <dgm:t>
        <a:bodyPr/>
        <a:lstStyle/>
        <a:p>
          <a:endParaRPr lang="en-US"/>
        </a:p>
      </dgm:t>
    </dgm:pt>
  </dgm:ptLst>
  <dgm:cxnLst>
    <dgm:cxn modelId="{61ABB876-F55B-4685-9D9E-F142216FE886}" type="presOf" srcId="{BA176DDB-6DBE-466A-A1C2-D32350FA4670}" destId="{F4E7B773-FB95-4ED3-A95E-E82D8A6B7F48}" srcOrd="0" destOrd="0" presId="urn:microsoft.com/office/officeart/2005/8/layout/cycle1"/>
    <dgm:cxn modelId="{C5E4D161-8685-4286-8B25-6B27F1EE4367}" type="presOf" srcId="{D1380AC7-DDD0-47C4-B405-DACE1CFA21FF}" destId="{0B060E6F-DE5A-4DD7-A9AF-2126FAFEA161}" srcOrd="0" destOrd="0" presId="urn:microsoft.com/office/officeart/2005/8/layout/cycle1"/>
    <dgm:cxn modelId="{49C3CF37-A325-4207-BCD2-EC06EA73D75C}" type="presOf" srcId="{13E5E93F-BC41-41C8-A762-F418D4156C20}" destId="{C3FE4472-A1B2-458B-A806-070C4CD5C624}" srcOrd="0" destOrd="0" presId="urn:microsoft.com/office/officeart/2005/8/layout/cycle1"/>
    <dgm:cxn modelId="{D74EA3C4-E8BC-44A2-AC11-9340291F2448}" type="presOf" srcId="{3492EFDF-96EF-49FB-9DAB-EAB1A6355C24}" destId="{64A3B5B3-25EC-4AB3-BE36-47495E71ACFB}" srcOrd="0" destOrd="0" presId="urn:microsoft.com/office/officeart/2005/8/layout/cycle1"/>
    <dgm:cxn modelId="{341506E3-9310-44D0-A1DB-EBEAA2690520}" type="presOf" srcId="{CE30C267-A0F3-4C73-9384-93D14DBEEA8A}" destId="{6C7AC846-6B79-42A3-BADF-D2AFA0622547}" srcOrd="0" destOrd="0" presId="urn:microsoft.com/office/officeart/2005/8/layout/cycle1"/>
    <dgm:cxn modelId="{4F5FE87F-9DCF-46BB-AFB7-B72D5C6D8093}" srcId="{D1380AC7-DDD0-47C4-B405-DACE1CFA21FF}" destId="{C6C0F70C-4A36-4052-8120-4EA66795D943}" srcOrd="2" destOrd="0" parTransId="{74F32439-95F2-4DDE-9322-6085145CF027}" sibTransId="{2281F3A9-E146-4123-971F-A0A485A03987}"/>
    <dgm:cxn modelId="{260DA2F6-E478-41F7-BCBF-D97138C73A7C}" srcId="{D1380AC7-DDD0-47C4-B405-DACE1CFA21FF}" destId="{CE30C267-A0F3-4C73-9384-93D14DBEEA8A}" srcOrd="3" destOrd="0" parTransId="{B642CA05-4321-41CF-BAD0-533DF55FEE75}" sibTransId="{61E45431-B07E-4505-96D1-0927AA580111}"/>
    <dgm:cxn modelId="{84AFF405-1DC8-4986-9201-753D8FF3D7AE}" type="presOf" srcId="{0F9BDECD-EBFA-435F-96FF-F3CD42635E5F}" destId="{2C43880A-DA01-48D6-AF50-C0D700C17F69}" srcOrd="0" destOrd="0" presId="urn:microsoft.com/office/officeart/2005/8/layout/cycle1"/>
    <dgm:cxn modelId="{5FB8E117-BD7D-482A-ADAC-AB87A5EFAF59}" type="presOf" srcId="{C6C0F70C-4A36-4052-8120-4EA66795D943}" destId="{EC34F5E9-BCBB-48D0-A1A8-846C0D904938}" srcOrd="0" destOrd="0" presId="urn:microsoft.com/office/officeart/2005/8/layout/cycle1"/>
    <dgm:cxn modelId="{A75F21BB-EB2B-4DB2-934E-C6D9A72E7528}" type="presOf" srcId="{3DABD489-2872-46C4-8CAD-C99164EC3CA9}" destId="{CC4B1717-FF1A-4E37-9DB3-79C9255827B9}" srcOrd="0" destOrd="0" presId="urn:microsoft.com/office/officeart/2005/8/layout/cycle1"/>
    <dgm:cxn modelId="{38BF754C-1B45-4EFE-93CD-8D8EDC49AB1E}" type="presOf" srcId="{72A63DC0-17E8-485A-8478-BA2CDA487543}" destId="{8EB722F4-1C56-4634-BF1B-A456247D1A35}" srcOrd="0" destOrd="0" presId="urn:microsoft.com/office/officeart/2005/8/layout/cycle1"/>
    <dgm:cxn modelId="{5E995556-BA4B-44B2-AB83-D219FBB5A5FB}" srcId="{D1380AC7-DDD0-47C4-B405-DACE1CFA21FF}" destId="{72A63DC0-17E8-485A-8478-BA2CDA487543}" srcOrd="4" destOrd="0" parTransId="{4898C11C-0B43-4CDF-B0A4-23841AD1A62B}" sibTransId="{3492EFDF-96EF-49FB-9DAB-EAB1A6355C24}"/>
    <dgm:cxn modelId="{CFA3C5E4-76F2-4180-BE07-B0A1632E22EE}" srcId="{D1380AC7-DDD0-47C4-B405-DACE1CFA21FF}" destId="{BA176DDB-6DBE-466A-A1C2-D32350FA4670}" srcOrd="0" destOrd="0" parTransId="{1406002A-69EC-46D6-AAB5-015F1652787E}" sibTransId="{0F9BDECD-EBFA-435F-96FF-F3CD42635E5F}"/>
    <dgm:cxn modelId="{C4C13171-320A-4E68-A776-35DD74C9A017}" type="presOf" srcId="{61E45431-B07E-4505-96D1-0927AA580111}" destId="{7CC1152D-58FB-4B58-8FCF-49E5192021A4}" srcOrd="0" destOrd="0" presId="urn:microsoft.com/office/officeart/2005/8/layout/cycle1"/>
    <dgm:cxn modelId="{426DD1A1-83E9-4489-A7E4-448CF39577DA}" srcId="{D1380AC7-DDD0-47C4-B405-DACE1CFA21FF}" destId="{13E5E93F-BC41-41C8-A762-F418D4156C20}" srcOrd="1" destOrd="0" parTransId="{1F53351D-240F-4B33-92AD-443E4BB97A57}" sibTransId="{3DABD489-2872-46C4-8CAD-C99164EC3CA9}"/>
    <dgm:cxn modelId="{C8FDF077-8B26-4B75-8CC5-73C82A91C124}" type="presOf" srcId="{2281F3A9-E146-4123-971F-A0A485A03987}" destId="{7DE9AC1D-E224-4D6D-8CB3-80B9020FF796}" srcOrd="0" destOrd="0" presId="urn:microsoft.com/office/officeart/2005/8/layout/cycle1"/>
    <dgm:cxn modelId="{1C8FFD50-2C37-48BB-9AF0-984F20CAA7B7}" type="presParOf" srcId="{0B060E6F-DE5A-4DD7-A9AF-2126FAFEA161}" destId="{73AFE788-668A-4A1C-8F85-89A980E7BFAE}" srcOrd="0" destOrd="0" presId="urn:microsoft.com/office/officeart/2005/8/layout/cycle1"/>
    <dgm:cxn modelId="{D4E16A2F-1E33-48CA-A2EC-BA09E8EE5E37}" type="presParOf" srcId="{0B060E6F-DE5A-4DD7-A9AF-2126FAFEA161}" destId="{F4E7B773-FB95-4ED3-A95E-E82D8A6B7F48}" srcOrd="1" destOrd="0" presId="urn:microsoft.com/office/officeart/2005/8/layout/cycle1"/>
    <dgm:cxn modelId="{ABF87CB2-B560-442E-88DC-18B1FC51660E}" type="presParOf" srcId="{0B060E6F-DE5A-4DD7-A9AF-2126FAFEA161}" destId="{2C43880A-DA01-48D6-AF50-C0D700C17F69}" srcOrd="2" destOrd="0" presId="urn:microsoft.com/office/officeart/2005/8/layout/cycle1"/>
    <dgm:cxn modelId="{63D593F3-1A3A-4CB4-A4CE-F39D3A7F656C}" type="presParOf" srcId="{0B060E6F-DE5A-4DD7-A9AF-2126FAFEA161}" destId="{1C715203-F104-4F9A-A8A7-07182EB07269}" srcOrd="3" destOrd="0" presId="urn:microsoft.com/office/officeart/2005/8/layout/cycle1"/>
    <dgm:cxn modelId="{FC33B251-A9F8-42D6-897C-C68A2D6AED96}" type="presParOf" srcId="{0B060E6F-DE5A-4DD7-A9AF-2126FAFEA161}" destId="{C3FE4472-A1B2-458B-A806-070C4CD5C624}" srcOrd="4" destOrd="0" presId="urn:microsoft.com/office/officeart/2005/8/layout/cycle1"/>
    <dgm:cxn modelId="{9FE7B2E8-32A2-413B-A0CB-BC7E32CA9BE4}" type="presParOf" srcId="{0B060E6F-DE5A-4DD7-A9AF-2126FAFEA161}" destId="{CC4B1717-FF1A-4E37-9DB3-79C9255827B9}" srcOrd="5" destOrd="0" presId="urn:microsoft.com/office/officeart/2005/8/layout/cycle1"/>
    <dgm:cxn modelId="{96DD5392-C726-4A28-9646-4AB0CFB098C3}" type="presParOf" srcId="{0B060E6F-DE5A-4DD7-A9AF-2126FAFEA161}" destId="{4345FE04-3A7A-48D7-91CF-50BF2639D5BA}" srcOrd="6" destOrd="0" presId="urn:microsoft.com/office/officeart/2005/8/layout/cycle1"/>
    <dgm:cxn modelId="{27972181-65C7-4DF5-9947-B5C17532593D}" type="presParOf" srcId="{0B060E6F-DE5A-4DD7-A9AF-2126FAFEA161}" destId="{EC34F5E9-BCBB-48D0-A1A8-846C0D904938}" srcOrd="7" destOrd="0" presId="urn:microsoft.com/office/officeart/2005/8/layout/cycle1"/>
    <dgm:cxn modelId="{4232245F-955C-4344-84B4-D06396357A46}" type="presParOf" srcId="{0B060E6F-DE5A-4DD7-A9AF-2126FAFEA161}" destId="{7DE9AC1D-E224-4D6D-8CB3-80B9020FF796}" srcOrd="8" destOrd="0" presId="urn:microsoft.com/office/officeart/2005/8/layout/cycle1"/>
    <dgm:cxn modelId="{D96B4806-5DDA-4743-B785-F1440B901542}" type="presParOf" srcId="{0B060E6F-DE5A-4DD7-A9AF-2126FAFEA161}" destId="{20F787BA-248C-48FA-A121-4DBD4E6D00D5}" srcOrd="9" destOrd="0" presId="urn:microsoft.com/office/officeart/2005/8/layout/cycle1"/>
    <dgm:cxn modelId="{62601233-4045-4FBD-8E02-3D921229340A}" type="presParOf" srcId="{0B060E6F-DE5A-4DD7-A9AF-2126FAFEA161}" destId="{6C7AC846-6B79-42A3-BADF-D2AFA0622547}" srcOrd="10" destOrd="0" presId="urn:microsoft.com/office/officeart/2005/8/layout/cycle1"/>
    <dgm:cxn modelId="{4BD3D271-E241-4059-BD9B-4C03D29207A2}" type="presParOf" srcId="{0B060E6F-DE5A-4DD7-A9AF-2126FAFEA161}" destId="{7CC1152D-58FB-4B58-8FCF-49E5192021A4}" srcOrd="11" destOrd="0" presId="urn:microsoft.com/office/officeart/2005/8/layout/cycle1"/>
    <dgm:cxn modelId="{FB2B24FD-DBA5-49E4-B03F-5C5D72A51D90}" type="presParOf" srcId="{0B060E6F-DE5A-4DD7-A9AF-2126FAFEA161}" destId="{3B579CAB-B886-40E5-991B-D8D29AF12A22}" srcOrd="12" destOrd="0" presId="urn:microsoft.com/office/officeart/2005/8/layout/cycle1"/>
    <dgm:cxn modelId="{7B1A0BEC-93DB-4BB6-A1C0-92BF1D955551}" type="presParOf" srcId="{0B060E6F-DE5A-4DD7-A9AF-2126FAFEA161}" destId="{8EB722F4-1C56-4634-BF1B-A456247D1A35}" srcOrd="13" destOrd="0" presId="urn:microsoft.com/office/officeart/2005/8/layout/cycle1"/>
    <dgm:cxn modelId="{E3920567-98B2-49C6-8924-302DC94006FE}" type="presParOf" srcId="{0B060E6F-DE5A-4DD7-A9AF-2126FAFEA161}" destId="{64A3B5B3-25EC-4AB3-BE36-47495E71ACFB}"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67A376-2FD2-4440-8E30-E5D5568A8DAF}">
      <dsp:nvSpPr>
        <dsp:cNvPr id="0" name=""/>
        <dsp:cNvSpPr/>
      </dsp:nvSpPr>
      <dsp:spPr>
        <a:xfrm>
          <a:off x="0" y="10368"/>
          <a:ext cx="5422900" cy="725399"/>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t>Indexed Databases</a:t>
          </a:r>
          <a:endParaRPr lang="en-US" sz="3100" kern="1200" dirty="0"/>
        </a:p>
      </dsp:txBody>
      <dsp:txXfrm>
        <a:off x="35411" y="45779"/>
        <a:ext cx="5352078" cy="654577"/>
      </dsp:txXfrm>
    </dsp:sp>
    <dsp:sp modelId="{FB2FD4C2-60B5-400F-B290-696D70DFFBE6}">
      <dsp:nvSpPr>
        <dsp:cNvPr id="0" name=""/>
        <dsp:cNvSpPr/>
      </dsp:nvSpPr>
      <dsp:spPr>
        <a:xfrm>
          <a:off x="0" y="735768"/>
          <a:ext cx="5422900" cy="2887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77"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smtClean="0"/>
            <a:t>Search based on subject matter or concept</a:t>
          </a:r>
          <a:endParaRPr lang="en-US" sz="2400" kern="1200" dirty="0"/>
        </a:p>
        <a:p>
          <a:pPr marL="228600" lvl="1" indent="-228600" algn="l" defTabSz="1066800">
            <a:lnSpc>
              <a:spcPct val="90000"/>
            </a:lnSpc>
            <a:spcBef>
              <a:spcPct val="0"/>
            </a:spcBef>
            <a:spcAft>
              <a:spcPct val="20000"/>
            </a:spcAft>
            <a:buChar char="••"/>
          </a:pPr>
          <a:r>
            <a:rPr lang="en-US" sz="2400" kern="1200" dirty="0" smtClean="0"/>
            <a:t>Similar to digest searches.</a:t>
          </a:r>
          <a:endParaRPr lang="en-US" sz="2400" kern="1200" dirty="0"/>
        </a:p>
        <a:p>
          <a:pPr marL="228600" lvl="1" indent="-228600" algn="l" defTabSz="1066800">
            <a:lnSpc>
              <a:spcPct val="90000"/>
            </a:lnSpc>
            <a:spcBef>
              <a:spcPct val="0"/>
            </a:spcBef>
            <a:spcAft>
              <a:spcPct val="20000"/>
            </a:spcAft>
            <a:buChar char="••"/>
          </a:pPr>
          <a:r>
            <a:rPr lang="en-US" sz="2400" kern="1200" dirty="0" smtClean="0"/>
            <a:t>Information already pre-sorted into categories</a:t>
          </a:r>
          <a:endParaRPr lang="en-US" sz="2400" kern="1200" dirty="0"/>
        </a:p>
        <a:p>
          <a:pPr marL="228600" lvl="1" indent="-228600" algn="l" defTabSz="1066800">
            <a:lnSpc>
              <a:spcPct val="90000"/>
            </a:lnSpc>
            <a:spcBef>
              <a:spcPct val="0"/>
            </a:spcBef>
            <a:spcAft>
              <a:spcPct val="20000"/>
            </a:spcAft>
            <a:buChar char="••"/>
          </a:pPr>
          <a:r>
            <a:rPr lang="en-US" sz="2400" kern="1200" dirty="0" smtClean="0"/>
            <a:t>For example: you would go to the “Landlords” section for information about landlords.</a:t>
          </a:r>
          <a:endParaRPr lang="en-US" sz="2400" kern="1200" dirty="0"/>
        </a:p>
      </dsp:txBody>
      <dsp:txXfrm>
        <a:off x="0" y="735768"/>
        <a:ext cx="5422900" cy="28876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FA21D-6C27-405B-9ECD-82F2A5DF2571}">
      <dsp:nvSpPr>
        <dsp:cNvPr id="0" name=""/>
        <dsp:cNvSpPr/>
      </dsp:nvSpPr>
      <dsp:spPr>
        <a:xfrm>
          <a:off x="0" y="88779"/>
          <a:ext cx="5422900" cy="11700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l" defTabSz="2222500">
            <a:lnSpc>
              <a:spcPct val="90000"/>
            </a:lnSpc>
            <a:spcBef>
              <a:spcPct val="0"/>
            </a:spcBef>
            <a:spcAft>
              <a:spcPct val="35000"/>
            </a:spcAft>
          </a:pPr>
          <a:r>
            <a:rPr lang="en-US" sz="5000" kern="1200" dirty="0" smtClean="0"/>
            <a:t>Full-text databases</a:t>
          </a:r>
          <a:endParaRPr lang="en-US" sz="5000" kern="1200" dirty="0"/>
        </a:p>
      </dsp:txBody>
      <dsp:txXfrm>
        <a:off x="57115" y="145894"/>
        <a:ext cx="5308670" cy="1055770"/>
      </dsp:txXfrm>
    </dsp:sp>
    <dsp:sp modelId="{FDB045A0-83D4-4D22-BFDC-84925C67FF3E}">
      <dsp:nvSpPr>
        <dsp:cNvPr id="0" name=""/>
        <dsp:cNvSpPr/>
      </dsp:nvSpPr>
      <dsp:spPr>
        <a:xfrm>
          <a:off x="0" y="1237518"/>
          <a:ext cx="5422900" cy="232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77" tIns="63500" rIns="355600" bIns="63500" numCol="1" spcCol="1270" anchor="t" anchorCtr="0">
          <a:noAutofit/>
        </a:bodyPr>
        <a:lstStyle/>
        <a:p>
          <a:pPr marL="285750" lvl="1" indent="-285750" algn="l" defTabSz="1733550">
            <a:lnSpc>
              <a:spcPct val="90000"/>
            </a:lnSpc>
            <a:spcBef>
              <a:spcPct val="0"/>
            </a:spcBef>
            <a:spcAft>
              <a:spcPct val="20000"/>
            </a:spcAft>
            <a:buChar char="••"/>
          </a:pPr>
          <a:r>
            <a:rPr lang="en-US" sz="3900" kern="1200" dirty="0" smtClean="0"/>
            <a:t>Search based on individual words</a:t>
          </a:r>
          <a:endParaRPr lang="en-US" sz="3900" kern="1200" dirty="0"/>
        </a:p>
        <a:p>
          <a:pPr marL="285750" lvl="1" indent="-285750" algn="l" defTabSz="1733550">
            <a:lnSpc>
              <a:spcPct val="90000"/>
            </a:lnSpc>
            <a:spcBef>
              <a:spcPct val="0"/>
            </a:spcBef>
            <a:spcAft>
              <a:spcPct val="20000"/>
            </a:spcAft>
            <a:buChar char="••"/>
          </a:pPr>
          <a:r>
            <a:rPr lang="en-US" sz="3900" kern="1200" dirty="0" smtClean="0"/>
            <a:t>User specifies search terms</a:t>
          </a:r>
          <a:endParaRPr lang="en-US" sz="3900" kern="1200" dirty="0"/>
        </a:p>
      </dsp:txBody>
      <dsp:txXfrm>
        <a:off x="0" y="1237518"/>
        <a:ext cx="5422900" cy="23287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02597-D09D-4998-99E5-1C62240B2CCF}">
      <dsp:nvSpPr>
        <dsp:cNvPr id="0" name=""/>
        <dsp:cNvSpPr/>
      </dsp:nvSpPr>
      <dsp:spPr>
        <a:xfrm>
          <a:off x="9165767" y="2040546"/>
          <a:ext cx="2187306" cy="1093653"/>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Search Term</a:t>
          </a:r>
          <a:endParaRPr lang="en-US" sz="1800" kern="1200" dirty="0"/>
        </a:p>
      </dsp:txBody>
      <dsp:txXfrm>
        <a:off x="9197799" y="2072578"/>
        <a:ext cx="2123242" cy="1029589"/>
      </dsp:txXfrm>
    </dsp:sp>
    <dsp:sp modelId="{CC095544-50EA-486C-B1C4-37F92EED1539}">
      <dsp:nvSpPr>
        <dsp:cNvPr id="0" name=""/>
        <dsp:cNvSpPr/>
      </dsp:nvSpPr>
      <dsp:spPr>
        <a:xfrm rot="10913725">
          <a:off x="8840491" y="2560349"/>
          <a:ext cx="325364" cy="43286"/>
        </a:xfrm>
        <a:custGeom>
          <a:avLst/>
          <a:gdLst/>
          <a:ahLst/>
          <a:cxnLst/>
          <a:rect l="0" t="0" r="0" b="0"/>
          <a:pathLst>
            <a:path>
              <a:moveTo>
                <a:pt x="0" y="21643"/>
              </a:moveTo>
              <a:lnTo>
                <a:pt x="325364" y="21643"/>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8995040" y="2573858"/>
        <a:ext cx="16268" cy="16268"/>
      </dsp:txXfrm>
    </dsp:sp>
    <dsp:sp modelId="{2FE4F55C-A76E-4866-82E8-E3977E842D9D}">
      <dsp:nvSpPr>
        <dsp:cNvPr id="0" name=""/>
        <dsp:cNvSpPr/>
      </dsp:nvSpPr>
      <dsp:spPr>
        <a:xfrm>
          <a:off x="6653274" y="2029785"/>
          <a:ext cx="2187306" cy="1093653"/>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Narrow Issues</a:t>
          </a:r>
          <a:endParaRPr lang="en-US" sz="1800" kern="1200" dirty="0"/>
        </a:p>
      </dsp:txBody>
      <dsp:txXfrm>
        <a:off x="6685306" y="2061817"/>
        <a:ext cx="2123242" cy="1029589"/>
      </dsp:txXfrm>
    </dsp:sp>
    <dsp:sp modelId="{ED667F17-A58C-4F93-B7A1-30FA3762EB22}">
      <dsp:nvSpPr>
        <dsp:cNvPr id="0" name=""/>
        <dsp:cNvSpPr/>
      </dsp:nvSpPr>
      <dsp:spPr>
        <a:xfrm rot="13312967">
          <a:off x="5679150" y="2182180"/>
          <a:ext cx="1116786" cy="43286"/>
        </a:xfrm>
        <a:custGeom>
          <a:avLst/>
          <a:gdLst/>
          <a:ahLst/>
          <a:cxnLst/>
          <a:rect l="0" t="0" r="0" b="0"/>
          <a:pathLst>
            <a:path>
              <a:moveTo>
                <a:pt x="0" y="21643"/>
              </a:moveTo>
              <a:lnTo>
                <a:pt x="1116786" y="21643"/>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6209624" y="2175904"/>
        <a:ext cx="55839" cy="55839"/>
      </dsp:txXfrm>
    </dsp:sp>
    <dsp:sp modelId="{2E01D115-08E9-4E00-9890-940CD40118F7}">
      <dsp:nvSpPr>
        <dsp:cNvPr id="0" name=""/>
        <dsp:cNvSpPr/>
      </dsp:nvSpPr>
      <dsp:spPr>
        <a:xfrm>
          <a:off x="3634506" y="1284208"/>
          <a:ext cx="2187306" cy="1093653"/>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Legal Principles</a:t>
          </a:r>
          <a:endParaRPr lang="en-US" sz="1800" kern="1200" dirty="0"/>
        </a:p>
      </dsp:txBody>
      <dsp:txXfrm>
        <a:off x="3666538" y="1316240"/>
        <a:ext cx="2123242" cy="1029589"/>
      </dsp:txXfrm>
    </dsp:sp>
    <dsp:sp modelId="{86734A11-9271-4D45-8BAD-C626383EC726}">
      <dsp:nvSpPr>
        <dsp:cNvPr id="0" name=""/>
        <dsp:cNvSpPr/>
      </dsp:nvSpPr>
      <dsp:spPr>
        <a:xfrm rot="12451284">
          <a:off x="2094974" y="1432366"/>
          <a:ext cx="1631865" cy="43286"/>
        </a:xfrm>
        <a:custGeom>
          <a:avLst/>
          <a:gdLst/>
          <a:ahLst/>
          <a:cxnLst/>
          <a:rect l="0" t="0" r="0" b="0"/>
          <a:pathLst>
            <a:path>
              <a:moveTo>
                <a:pt x="0" y="21643"/>
              </a:moveTo>
              <a:lnTo>
                <a:pt x="1631865" y="21643"/>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2870110" y="1413212"/>
        <a:ext cx="81593" cy="81593"/>
      </dsp:txXfrm>
    </dsp:sp>
    <dsp:sp modelId="{31DBAD3A-E8E5-44F6-A92E-2BFBB96869F0}">
      <dsp:nvSpPr>
        <dsp:cNvPr id="0" name=""/>
        <dsp:cNvSpPr/>
      </dsp:nvSpPr>
      <dsp:spPr>
        <a:xfrm>
          <a:off x="0" y="530156"/>
          <a:ext cx="2187306" cy="1093653"/>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General Research with a Secondary Source or Natural Language Search</a:t>
          </a:r>
          <a:endParaRPr lang="en-US" sz="1800" kern="1200" dirty="0"/>
        </a:p>
      </dsp:txBody>
      <dsp:txXfrm>
        <a:off x="32032" y="562188"/>
        <a:ext cx="2123242" cy="1029589"/>
      </dsp:txXfrm>
    </dsp:sp>
    <dsp:sp modelId="{A6FAEBD2-5A47-47BC-B57C-E4E9A1EFC24D}">
      <dsp:nvSpPr>
        <dsp:cNvPr id="0" name=""/>
        <dsp:cNvSpPr/>
      </dsp:nvSpPr>
      <dsp:spPr>
        <a:xfrm rot="9779085">
          <a:off x="2154182" y="2030829"/>
          <a:ext cx="1513448" cy="43286"/>
        </a:xfrm>
        <a:custGeom>
          <a:avLst/>
          <a:gdLst/>
          <a:ahLst/>
          <a:cxnLst/>
          <a:rect l="0" t="0" r="0" b="0"/>
          <a:pathLst>
            <a:path>
              <a:moveTo>
                <a:pt x="0" y="21643"/>
              </a:moveTo>
              <a:lnTo>
                <a:pt x="1513448" y="21643"/>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873070" y="2014636"/>
        <a:ext cx="75672" cy="75672"/>
      </dsp:txXfrm>
    </dsp:sp>
    <dsp:sp modelId="{59C13862-04EA-4362-BE37-E536BB1712D2}">
      <dsp:nvSpPr>
        <dsp:cNvPr id="0" name=""/>
        <dsp:cNvSpPr/>
      </dsp:nvSpPr>
      <dsp:spPr>
        <a:xfrm>
          <a:off x="0" y="1727083"/>
          <a:ext cx="2187306" cy="1093653"/>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Prior Training and Experience</a:t>
          </a:r>
          <a:endParaRPr lang="en-US" sz="1800" kern="1200" dirty="0"/>
        </a:p>
      </dsp:txBody>
      <dsp:txXfrm>
        <a:off x="32032" y="1759115"/>
        <a:ext cx="2123242" cy="1029589"/>
      </dsp:txXfrm>
    </dsp:sp>
    <dsp:sp modelId="{917167CF-AEAD-42A3-9C8A-CF2ACFA140E8}">
      <dsp:nvSpPr>
        <dsp:cNvPr id="0" name=""/>
        <dsp:cNvSpPr/>
      </dsp:nvSpPr>
      <dsp:spPr>
        <a:xfrm rot="8686309">
          <a:off x="5620142" y="2882977"/>
          <a:ext cx="1137271" cy="43286"/>
        </a:xfrm>
        <a:custGeom>
          <a:avLst/>
          <a:gdLst/>
          <a:ahLst/>
          <a:cxnLst/>
          <a:rect l="0" t="0" r="0" b="0"/>
          <a:pathLst>
            <a:path>
              <a:moveTo>
                <a:pt x="0" y="21643"/>
              </a:moveTo>
              <a:lnTo>
                <a:pt x="1137271" y="21643"/>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6160346" y="2876188"/>
        <a:ext cx="56863" cy="56863"/>
      </dsp:txXfrm>
    </dsp:sp>
    <dsp:sp modelId="{9E775993-485B-4DD8-A335-D396CF7CDFFA}">
      <dsp:nvSpPr>
        <dsp:cNvPr id="0" name=""/>
        <dsp:cNvSpPr/>
      </dsp:nvSpPr>
      <dsp:spPr>
        <a:xfrm>
          <a:off x="3638312" y="2685802"/>
          <a:ext cx="2085968" cy="1093653"/>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5 W’s</a:t>
          </a:r>
          <a:endParaRPr lang="en-US" sz="1800" kern="1200" dirty="0"/>
        </a:p>
      </dsp:txBody>
      <dsp:txXfrm>
        <a:off x="3670344" y="2717834"/>
        <a:ext cx="2021904" cy="1029589"/>
      </dsp:txXfrm>
    </dsp:sp>
    <dsp:sp modelId="{55E968C0-ADC6-4608-B7C4-62425A4E2B36}">
      <dsp:nvSpPr>
        <dsp:cNvPr id="0" name=""/>
        <dsp:cNvSpPr/>
      </dsp:nvSpPr>
      <dsp:spPr>
        <a:xfrm rot="9987146">
          <a:off x="2166542" y="3385800"/>
          <a:ext cx="1492534" cy="43286"/>
        </a:xfrm>
        <a:custGeom>
          <a:avLst/>
          <a:gdLst/>
          <a:ahLst/>
          <a:cxnLst/>
          <a:rect l="0" t="0" r="0" b="0"/>
          <a:pathLst>
            <a:path>
              <a:moveTo>
                <a:pt x="0" y="21643"/>
              </a:moveTo>
              <a:lnTo>
                <a:pt x="1492534" y="21643"/>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875496" y="3370130"/>
        <a:ext cx="74626" cy="74626"/>
      </dsp:txXfrm>
    </dsp:sp>
    <dsp:sp modelId="{DB9C820E-4AE1-426C-B9BF-B6CFEA242D73}">
      <dsp:nvSpPr>
        <dsp:cNvPr id="0" name=""/>
        <dsp:cNvSpPr/>
      </dsp:nvSpPr>
      <dsp:spPr>
        <a:xfrm>
          <a:off x="0" y="3035432"/>
          <a:ext cx="2187306" cy="1093653"/>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Original Fact Scenario</a:t>
          </a:r>
          <a:endParaRPr lang="en-US" sz="1800" kern="1200" dirty="0"/>
        </a:p>
      </dsp:txBody>
      <dsp:txXfrm>
        <a:off x="32032" y="3067464"/>
        <a:ext cx="2123242" cy="10295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7B773-FB95-4ED3-A95E-E82D8A6B7F48}">
      <dsp:nvSpPr>
        <dsp:cNvPr id="0" name=""/>
        <dsp:cNvSpPr/>
      </dsp:nvSpPr>
      <dsp:spPr>
        <a:xfrm>
          <a:off x="2072185" y="556440"/>
          <a:ext cx="1219419" cy="1113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Garamond" panose="02020404030301010803" pitchFamily="18" charset="0"/>
            </a:rPr>
            <a:t>Identify concepts / terms</a:t>
          </a:r>
          <a:endParaRPr lang="en-US" sz="2400" kern="1200" dirty="0">
            <a:latin typeface="Garamond" panose="02020404030301010803" pitchFamily="18" charset="0"/>
          </a:endParaRPr>
        </a:p>
      </dsp:txBody>
      <dsp:txXfrm>
        <a:off x="2072185" y="556440"/>
        <a:ext cx="1219419" cy="1113051"/>
      </dsp:txXfrm>
    </dsp:sp>
    <dsp:sp modelId="{2C43880A-DA01-48D6-AF50-C0D700C17F69}">
      <dsp:nvSpPr>
        <dsp:cNvPr id="0" name=""/>
        <dsp:cNvSpPr/>
      </dsp:nvSpPr>
      <dsp:spPr>
        <a:xfrm>
          <a:off x="193651" y="748990"/>
          <a:ext cx="3291545" cy="3291545"/>
        </a:xfrm>
        <a:prstGeom prst="circularArrow">
          <a:avLst>
            <a:gd name="adj1" fmla="val 5195"/>
            <a:gd name="adj2" fmla="val 335535"/>
            <a:gd name="adj3" fmla="val 20848454"/>
            <a:gd name="adj4" fmla="val 19813558"/>
            <a:gd name="adj5" fmla="val 6061"/>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FE4472-A1B2-458B-A806-070C4CD5C624}">
      <dsp:nvSpPr>
        <dsp:cNvPr id="0" name=""/>
        <dsp:cNvSpPr/>
      </dsp:nvSpPr>
      <dsp:spPr>
        <a:xfrm>
          <a:off x="2779397" y="2218451"/>
          <a:ext cx="876895" cy="876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Garamond" panose="02020404030301010803" pitchFamily="18" charset="0"/>
            </a:rPr>
            <a:t>Craft a search</a:t>
          </a:r>
          <a:endParaRPr lang="en-US" sz="2400" kern="1200" dirty="0">
            <a:latin typeface="Garamond" panose="02020404030301010803" pitchFamily="18" charset="0"/>
          </a:endParaRPr>
        </a:p>
      </dsp:txBody>
      <dsp:txXfrm>
        <a:off x="2779397" y="2218451"/>
        <a:ext cx="876895" cy="876895"/>
      </dsp:txXfrm>
    </dsp:sp>
    <dsp:sp modelId="{CC4B1717-FF1A-4E37-9DB3-79C9255827B9}">
      <dsp:nvSpPr>
        <dsp:cNvPr id="0" name=""/>
        <dsp:cNvSpPr/>
      </dsp:nvSpPr>
      <dsp:spPr>
        <a:xfrm>
          <a:off x="183027" y="559798"/>
          <a:ext cx="3291545" cy="3291545"/>
        </a:xfrm>
        <a:prstGeom prst="circularArrow">
          <a:avLst>
            <a:gd name="adj1" fmla="val 5195"/>
            <a:gd name="adj2" fmla="val 335535"/>
            <a:gd name="adj3" fmla="val 4016296"/>
            <a:gd name="adj4" fmla="val 2251966"/>
            <a:gd name="adj5" fmla="val 6061"/>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34F5E9-BCBB-48D0-A1A8-846C0D904938}">
      <dsp:nvSpPr>
        <dsp:cNvPr id="0" name=""/>
        <dsp:cNvSpPr/>
      </dsp:nvSpPr>
      <dsp:spPr>
        <a:xfrm>
          <a:off x="1390352" y="3227651"/>
          <a:ext cx="876895" cy="876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Garamond" panose="02020404030301010803" pitchFamily="18" charset="0"/>
            </a:rPr>
            <a:t>Review results</a:t>
          </a:r>
          <a:endParaRPr lang="en-US" sz="2400" kern="1200" dirty="0">
            <a:latin typeface="Garamond" panose="02020404030301010803" pitchFamily="18" charset="0"/>
          </a:endParaRPr>
        </a:p>
      </dsp:txBody>
      <dsp:txXfrm>
        <a:off x="1390352" y="3227651"/>
        <a:ext cx="876895" cy="876895"/>
      </dsp:txXfrm>
    </dsp:sp>
    <dsp:sp modelId="{7DE9AC1D-E224-4D6D-8CB3-80B9020FF796}">
      <dsp:nvSpPr>
        <dsp:cNvPr id="0" name=""/>
        <dsp:cNvSpPr/>
      </dsp:nvSpPr>
      <dsp:spPr>
        <a:xfrm>
          <a:off x="183027" y="559798"/>
          <a:ext cx="3291545" cy="3291545"/>
        </a:xfrm>
        <a:prstGeom prst="circularArrow">
          <a:avLst>
            <a:gd name="adj1" fmla="val 5195"/>
            <a:gd name="adj2" fmla="val 335535"/>
            <a:gd name="adj3" fmla="val 8212500"/>
            <a:gd name="adj4" fmla="val 6448170"/>
            <a:gd name="adj5" fmla="val 6061"/>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7AC846-6B79-42A3-BADF-D2AFA0622547}">
      <dsp:nvSpPr>
        <dsp:cNvPr id="0" name=""/>
        <dsp:cNvSpPr/>
      </dsp:nvSpPr>
      <dsp:spPr>
        <a:xfrm>
          <a:off x="1307" y="2218451"/>
          <a:ext cx="876895" cy="876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Garamond" panose="02020404030301010803" pitchFamily="18" charset="0"/>
            </a:rPr>
            <a:t>Refine search</a:t>
          </a:r>
          <a:endParaRPr lang="en-US" sz="2400" kern="1200" dirty="0">
            <a:latin typeface="Garamond" panose="02020404030301010803" pitchFamily="18" charset="0"/>
          </a:endParaRPr>
        </a:p>
      </dsp:txBody>
      <dsp:txXfrm>
        <a:off x="1307" y="2218451"/>
        <a:ext cx="876895" cy="876895"/>
      </dsp:txXfrm>
    </dsp:sp>
    <dsp:sp modelId="{7CC1152D-58FB-4B58-8FCF-49E5192021A4}">
      <dsp:nvSpPr>
        <dsp:cNvPr id="0" name=""/>
        <dsp:cNvSpPr/>
      </dsp:nvSpPr>
      <dsp:spPr>
        <a:xfrm>
          <a:off x="182798" y="601566"/>
          <a:ext cx="3291545" cy="3291545"/>
        </a:xfrm>
        <a:prstGeom prst="circularArrow">
          <a:avLst>
            <a:gd name="adj1" fmla="val 5195"/>
            <a:gd name="adj2" fmla="val 335535"/>
            <a:gd name="adj3" fmla="val 12230401"/>
            <a:gd name="adj4" fmla="val 10868000"/>
            <a:gd name="adj5" fmla="val 6061"/>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B722F4-1C56-4634-BF1B-A456247D1A35}">
      <dsp:nvSpPr>
        <dsp:cNvPr id="0" name=""/>
        <dsp:cNvSpPr/>
      </dsp:nvSpPr>
      <dsp:spPr>
        <a:xfrm>
          <a:off x="257038" y="652749"/>
          <a:ext cx="1317394" cy="876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Garamond" panose="02020404030301010803" pitchFamily="18" charset="0"/>
            </a:rPr>
            <a:t>Identify issue</a:t>
          </a:r>
          <a:endParaRPr lang="en-US" sz="2400" kern="1200" dirty="0">
            <a:latin typeface="Garamond" panose="02020404030301010803" pitchFamily="18" charset="0"/>
          </a:endParaRPr>
        </a:p>
      </dsp:txBody>
      <dsp:txXfrm>
        <a:off x="257038" y="652749"/>
        <a:ext cx="1317394" cy="876895"/>
      </dsp:txXfrm>
    </dsp:sp>
    <dsp:sp modelId="{64A3B5B3-25EC-4AB3-BE36-47495E71ACFB}">
      <dsp:nvSpPr>
        <dsp:cNvPr id="0" name=""/>
        <dsp:cNvSpPr/>
      </dsp:nvSpPr>
      <dsp:spPr>
        <a:xfrm>
          <a:off x="24151" y="599170"/>
          <a:ext cx="3291545" cy="3291545"/>
        </a:xfrm>
        <a:prstGeom prst="circularArrow">
          <a:avLst>
            <a:gd name="adj1" fmla="val 5195"/>
            <a:gd name="adj2" fmla="val 335535"/>
            <a:gd name="adj3" fmla="val 16823696"/>
            <a:gd name="adj4" fmla="val 15975077"/>
            <a:gd name="adj5" fmla="val 6061"/>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B93166-9295-4ABC-AC23-8994233A251F}" type="datetimeFigureOut">
              <a:rPr lang="en-US" smtClean="0"/>
              <a:t>7/5/2016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A2586-9978-499C-88C5-A1844EB46A83}" type="slidenum">
              <a:rPr lang="en-US" smtClean="0"/>
              <a:t>‹#›</a:t>
            </a:fld>
            <a:endParaRPr lang="en-US"/>
          </a:p>
        </p:txBody>
      </p:sp>
    </p:spTree>
    <p:extLst>
      <p:ext uri="{BB962C8B-B14F-4D97-AF65-F5344CB8AC3E}">
        <p14:creationId xmlns:p14="http://schemas.microsoft.com/office/powerpoint/2010/main" val="729826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Introduction</a:t>
            </a:r>
            <a:r>
              <a:rPr lang="en-US" baseline="0" dirty="0" smtClean="0"/>
              <a:t> to Fastcase lesson. This lesson is intended to be used to teach legal research students how to use Fastcase at a basic level. Please see (insert name of other lessons)</a:t>
            </a:r>
          </a:p>
          <a:p>
            <a:endParaRPr lang="en-US" baseline="0" dirty="0" smtClean="0"/>
          </a:p>
          <a:p>
            <a:r>
              <a:rPr lang="en-US" baseline="0" dirty="0" smtClean="0"/>
              <a:t>Please feel free to use this lesson in its entirety, or in pieces as needed to supplement your course. If you have any questions, please feel free to contact Fastcase at 866-773-2782 or at support@fastcase.com. We hope you enjoy this lesson</a:t>
            </a:r>
            <a:endParaRPr lang="en-US" dirty="0" smtClean="0"/>
          </a:p>
          <a:p>
            <a:endParaRPr lang="en-US" dirty="0"/>
          </a:p>
        </p:txBody>
      </p:sp>
      <p:sp>
        <p:nvSpPr>
          <p:cNvPr id="4" name="Slide Number Placeholder 3"/>
          <p:cNvSpPr>
            <a:spLocks noGrp="1"/>
          </p:cNvSpPr>
          <p:nvPr>
            <p:ph type="sldNum" sz="quarter" idx="10"/>
          </p:nvPr>
        </p:nvSpPr>
        <p:spPr/>
        <p:txBody>
          <a:bodyPr/>
          <a:lstStyle/>
          <a:p>
            <a:fld id="{A08A2586-9978-499C-88C5-A1844EB46A83}" type="slidenum">
              <a:rPr lang="en-US" smtClean="0"/>
              <a:t>1</a:t>
            </a:fld>
            <a:endParaRPr lang="en-US"/>
          </a:p>
        </p:txBody>
      </p:sp>
    </p:spTree>
    <p:extLst>
      <p:ext uri="{BB962C8B-B14F-4D97-AF65-F5344CB8AC3E}">
        <p14:creationId xmlns:p14="http://schemas.microsoft.com/office/powerpoint/2010/main" val="2507888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above search shows a very basic Boolean</a:t>
            </a:r>
            <a:r>
              <a:rPr lang="en-US" baseline="0" dirty="0" smtClean="0"/>
              <a:t> (Keyword) search. Without using any more precise terms or concepts than was present in the natural language search run earlier, you can see that the simple addition of operators has already eliminated 3/4 of the previous results. </a:t>
            </a:r>
            <a:endParaRPr lang="en-US" dirty="0"/>
          </a:p>
        </p:txBody>
      </p:sp>
      <p:sp>
        <p:nvSpPr>
          <p:cNvPr id="4" name="Slide Number Placeholder 3"/>
          <p:cNvSpPr>
            <a:spLocks noGrp="1"/>
          </p:cNvSpPr>
          <p:nvPr>
            <p:ph type="sldNum" sz="quarter" idx="10"/>
          </p:nvPr>
        </p:nvSpPr>
        <p:spPr/>
        <p:txBody>
          <a:bodyPr/>
          <a:lstStyle/>
          <a:p>
            <a:fld id="{A08A2586-9978-499C-88C5-A1844EB46A83}" type="slidenum">
              <a:rPr lang="en-US" smtClean="0"/>
              <a:t>12</a:t>
            </a:fld>
            <a:endParaRPr lang="en-US"/>
          </a:p>
        </p:txBody>
      </p:sp>
    </p:spTree>
    <p:extLst>
      <p:ext uri="{BB962C8B-B14F-4D97-AF65-F5344CB8AC3E}">
        <p14:creationId xmlns:p14="http://schemas.microsoft.com/office/powerpoint/2010/main" val="3345763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good search starts off with a little planning. </a:t>
            </a:r>
            <a:r>
              <a:rPr lang="en-US" sz="1200" dirty="0" smtClean="0"/>
              <a:t>Tip 1:  Develop a research strategy. A user should do some pre-thinking or strategizing so that the user knows what information</a:t>
            </a:r>
            <a:r>
              <a:rPr lang="en-US" sz="1200" baseline="0" dirty="0" smtClean="0"/>
              <a:t> they are</a:t>
            </a:r>
            <a:r>
              <a:rPr lang="en-US" sz="1200" dirty="0" smtClean="0"/>
              <a:t> searching for and doesn’t waste time getting lost on tangents and unrelated issues</a:t>
            </a:r>
          </a:p>
          <a:p>
            <a:pPr marL="0" indent="0" eaLnBrk="1" hangingPunct="1">
              <a:spcBef>
                <a:spcPct val="0"/>
              </a:spcBef>
              <a:spcAft>
                <a:spcPts val="1200"/>
              </a:spcAft>
              <a:buFont typeface="+mj-lt"/>
              <a:buNone/>
            </a:pPr>
            <a:endParaRPr lang="en-US" sz="1200" dirty="0" smtClean="0"/>
          </a:p>
          <a:p>
            <a:pPr marL="0" indent="0" eaLnBrk="1" hangingPunct="1">
              <a:spcBef>
                <a:spcPct val="0"/>
              </a:spcBef>
              <a:spcAft>
                <a:spcPts val="1200"/>
              </a:spcAft>
              <a:buFont typeface="+mj-lt"/>
              <a:buNone/>
            </a:pPr>
            <a:r>
              <a:rPr lang="en-US" sz="1200" dirty="0" smtClean="0"/>
              <a:t>How would a</a:t>
            </a:r>
            <a:r>
              <a:rPr lang="en-US" sz="1200" baseline="0" dirty="0" smtClean="0"/>
              <a:t> user</a:t>
            </a:r>
            <a:r>
              <a:rPr lang="en-US" sz="1200" dirty="0" smtClean="0"/>
              <a:t> do that?  If a</a:t>
            </a:r>
            <a:r>
              <a:rPr lang="en-US" sz="1200" baseline="0" dirty="0" smtClean="0"/>
              <a:t> user is familiar with the area from prior training or research, they likely know where to begin. </a:t>
            </a:r>
            <a:r>
              <a:rPr lang="en-US" sz="1200" dirty="0" smtClean="0"/>
              <a:t>If it’s an area of law the user is wholly unfamiliar with, a good starting point is with secondary sources like a bar journal article, law review article, treatise, or maybe even a google search. That gives the</a:t>
            </a:r>
            <a:r>
              <a:rPr lang="en-US" sz="1200" baseline="0" dirty="0" smtClean="0"/>
              <a:t> user</a:t>
            </a:r>
            <a:r>
              <a:rPr lang="en-US" sz="1200" dirty="0" smtClean="0"/>
              <a:t> an idea of the big picture.  The</a:t>
            </a:r>
            <a:r>
              <a:rPr lang="en-US" sz="1200" baseline="0" dirty="0" smtClean="0"/>
              <a:t> user</a:t>
            </a:r>
            <a:r>
              <a:rPr lang="en-US" sz="1200" dirty="0" smtClean="0"/>
              <a:t> could also use a natural language search in </a:t>
            </a:r>
            <a:r>
              <a:rPr lang="en-US" sz="1200" dirty="0" err="1" smtClean="0"/>
              <a:t>caselaw</a:t>
            </a:r>
            <a:r>
              <a:rPr lang="en-US" sz="1200" dirty="0" smtClean="0"/>
              <a:t>, if they have some idea of what they want but are looking for a case that discusses a lot of black letter law and principles.</a:t>
            </a:r>
          </a:p>
        </p:txBody>
      </p:sp>
      <p:sp>
        <p:nvSpPr>
          <p:cNvPr id="4" name="Slide Number Placeholder 3"/>
          <p:cNvSpPr>
            <a:spLocks noGrp="1"/>
          </p:cNvSpPr>
          <p:nvPr>
            <p:ph type="sldNum" sz="quarter" idx="10"/>
          </p:nvPr>
        </p:nvSpPr>
        <p:spPr/>
        <p:txBody>
          <a:bodyPr/>
          <a:lstStyle/>
          <a:p>
            <a:fld id="{A08A2586-9978-499C-88C5-A1844EB46A83}" type="slidenum">
              <a:rPr lang="en-US" smtClean="0"/>
              <a:t>13</a:t>
            </a:fld>
            <a:endParaRPr lang="en-US"/>
          </a:p>
        </p:txBody>
      </p:sp>
    </p:spTree>
    <p:extLst>
      <p:ext uri="{BB962C8B-B14F-4D97-AF65-F5344CB8AC3E}">
        <p14:creationId xmlns:p14="http://schemas.microsoft.com/office/powerpoint/2010/main" val="3943172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Once </a:t>
            </a:r>
            <a:r>
              <a:rPr lang="en-US" sz="1200" kern="1200" dirty="0" smtClean="0">
                <a:solidFill>
                  <a:schemeClr val="tx1"/>
                </a:solidFill>
                <a:effectLst/>
                <a:latin typeface="+mn-lt"/>
                <a:ea typeface="+mn-ea"/>
                <a:cs typeface="+mn-cs"/>
              </a:rPr>
              <a:t>a</a:t>
            </a:r>
            <a:r>
              <a:rPr lang="en-US" sz="1200" kern="1200" baseline="0" dirty="0" smtClean="0">
                <a:solidFill>
                  <a:schemeClr val="tx1"/>
                </a:solidFill>
                <a:effectLst/>
                <a:latin typeface="+mn-lt"/>
                <a:ea typeface="+mn-ea"/>
                <a:cs typeface="+mn-cs"/>
              </a:rPr>
              <a:t> user</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have done a little brainstorming and received some general information from a secondary source or natural language search, the user is ready to start narrowing the focus. A good tool are the Five </a:t>
            </a:r>
            <a:r>
              <a:rPr lang="en-US" sz="1200" kern="1200" dirty="0" err="1" smtClean="0">
                <a:solidFill>
                  <a:schemeClr val="tx1"/>
                </a:solidFill>
                <a:effectLst/>
                <a:latin typeface="+mn-lt"/>
                <a:ea typeface="+mn-ea"/>
                <a:cs typeface="+mn-cs"/>
              </a:rPr>
              <a:t>Ws</a:t>
            </a:r>
            <a:r>
              <a:rPr lang="en-US" sz="1200" kern="1200" dirty="0" smtClean="0">
                <a:solidFill>
                  <a:schemeClr val="tx1"/>
                </a:solidFill>
                <a:effectLst/>
                <a:latin typeface="+mn-lt"/>
                <a:ea typeface="+mn-ea"/>
                <a:cs typeface="+mn-cs"/>
              </a:rPr>
              <a:t> people often talk about in the context of journalism – who, what, when, where, and why. Depending on the fact pattern, each of these may give </a:t>
            </a: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user</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useful keywords to use in </a:t>
            </a:r>
            <a:r>
              <a:rPr lang="en-US" sz="1200" kern="1200" dirty="0" smtClean="0">
                <a:solidFill>
                  <a:schemeClr val="tx1"/>
                </a:solidFill>
                <a:effectLst/>
                <a:latin typeface="+mn-lt"/>
                <a:ea typeface="+mn-ea"/>
                <a:cs typeface="+mn-cs"/>
              </a:rPr>
              <a:t>the search.</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380A45-68F9-45EC-ACC1-8C16FAF85555}" type="slidenum">
              <a:rPr lang="en-US" smtClean="0"/>
              <a:t>14</a:t>
            </a:fld>
            <a:endParaRPr lang="en-US"/>
          </a:p>
        </p:txBody>
      </p:sp>
    </p:spTree>
    <p:extLst>
      <p:ext uri="{BB962C8B-B14F-4D97-AF65-F5344CB8AC3E}">
        <p14:creationId xmlns:p14="http://schemas.microsoft.com/office/powerpoint/2010/main" val="2838603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does a court speak about the issues? Is there specific language or terms that the court is more likely to use? Do the facts remind you of a well known case? How did that well known case speak of the issue?</a:t>
            </a:r>
            <a:endParaRPr lang="en-US" dirty="0"/>
          </a:p>
        </p:txBody>
      </p:sp>
      <p:sp>
        <p:nvSpPr>
          <p:cNvPr id="4" name="Slide Number Placeholder 3"/>
          <p:cNvSpPr>
            <a:spLocks noGrp="1"/>
          </p:cNvSpPr>
          <p:nvPr>
            <p:ph type="sldNum" sz="quarter" idx="10"/>
          </p:nvPr>
        </p:nvSpPr>
        <p:spPr/>
        <p:txBody>
          <a:bodyPr/>
          <a:lstStyle/>
          <a:p>
            <a:fld id="{A08A2586-9978-499C-88C5-A1844EB46A83}" type="slidenum">
              <a:rPr lang="en-US" smtClean="0"/>
              <a:t>15</a:t>
            </a:fld>
            <a:endParaRPr lang="en-US"/>
          </a:p>
        </p:txBody>
      </p:sp>
    </p:spTree>
    <p:extLst>
      <p:ext uri="{BB962C8B-B14F-4D97-AF65-F5344CB8AC3E}">
        <p14:creationId xmlns:p14="http://schemas.microsoft.com/office/powerpoint/2010/main" val="94366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Examples of restrictions:</a:t>
            </a:r>
            <a:r>
              <a:rPr lang="en-US" baseline="0" dirty="0" smtClean="0"/>
              <a:t> only federal law, only Texas cases, only cases from 2005 onward, cases that do not include “civil”, cases that have the search terms in proximity. </a:t>
            </a:r>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16</a:t>
            </a:fld>
            <a:endParaRPr lang="en-US"/>
          </a:p>
        </p:txBody>
      </p:sp>
    </p:spTree>
    <p:extLst>
      <p:ext uri="{BB962C8B-B14F-4D97-AF65-F5344CB8AC3E}">
        <p14:creationId xmlns:p14="http://schemas.microsoft.com/office/powerpoint/2010/main" val="2521811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Examples of Boolean connectors. For full information</a:t>
            </a:r>
            <a:r>
              <a:rPr lang="en-US" baseline="0" dirty="0" smtClean="0"/>
              <a:t> on Boolean Searching, please see the Boolean search lesson.</a:t>
            </a:r>
            <a:endParaRPr lang="en-US" dirty="0"/>
          </a:p>
        </p:txBody>
      </p:sp>
      <p:sp>
        <p:nvSpPr>
          <p:cNvPr id="4" name="Slide Number Placeholder 3"/>
          <p:cNvSpPr>
            <a:spLocks noGrp="1"/>
          </p:cNvSpPr>
          <p:nvPr>
            <p:ph type="sldNum" sz="quarter" idx="10"/>
          </p:nvPr>
        </p:nvSpPr>
        <p:spPr/>
        <p:txBody>
          <a:bodyPr/>
          <a:lstStyle/>
          <a:p>
            <a:fld id="{FC380A45-68F9-45EC-ACC1-8C16FAF85555}" type="slidenum">
              <a:rPr lang="en-US" smtClean="0"/>
              <a:t>17</a:t>
            </a:fld>
            <a:endParaRPr lang="en-US"/>
          </a:p>
        </p:txBody>
      </p:sp>
    </p:spTree>
    <p:extLst>
      <p:ext uri="{BB962C8B-B14F-4D97-AF65-F5344CB8AC3E}">
        <p14:creationId xmlns:p14="http://schemas.microsoft.com/office/powerpoint/2010/main" val="26077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Browsing</a:t>
            </a:r>
            <a:r>
              <a:rPr lang="en-US" baseline="0" dirty="0" smtClean="0"/>
              <a:t> a statute can also be convenient if you need to see a statute in its original context, or if you need to review/ print several statutes. </a:t>
            </a:r>
            <a:endParaRPr lang="en-US" dirty="0"/>
          </a:p>
        </p:txBody>
      </p:sp>
      <p:sp>
        <p:nvSpPr>
          <p:cNvPr id="4" name="Slide Number Placeholder 3"/>
          <p:cNvSpPr>
            <a:spLocks noGrp="1"/>
          </p:cNvSpPr>
          <p:nvPr>
            <p:ph type="sldNum" sz="quarter" idx="10"/>
          </p:nvPr>
        </p:nvSpPr>
        <p:spPr/>
        <p:txBody>
          <a:bodyPr/>
          <a:lstStyle/>
          <a:p>
            <a:fld id="{A08A2586-9978-499C-88C5-A1844EB46A83}" type="slidenum">
              <a:rPr lang="en-US" smtClean="0"/>
              <a:t>18</a:t>
            </a:fld>
            <a:endParaRPr lang="en-US"/>
          </a:p>
        </p:txBody>
      </p:sp>
    </p:spTree>
    <p:extLst>
      <p:ext uri="{BB962C8B-B14F-4D97-AF65-F5344CB8AC3E}">
        <p14:creationId xmlns:p14="http://schemas.microsoft.com/office/powerpoint/2010/main" val="1777873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information</a:t>
            </a:r>
            <a:r>
              <a:rPr lang="en-US" baseline="0" dirty="0" smtClean="0"/>
              <a:t> that may be in the annotations at the end of a legal document: effective dates, citing </a:t>
            </a:r>
            <a:r>
              <a:rPr lang="en-US" baseline="0" dirty="0" err="1" smtClean="0"/>
              <a:t>caselaw</a:t>
            </a:r>
            <a:r>
              <a:rPr lang="en-US" baseline="0" dirty="0" smtClean="0"/>
              <a:t>, controlling regulation, notable secondary sources on the topic, ethical rules, etc. </a:t>
            </a:r>
            <a:endParaRPr lang="en-US" dirty="0"/>
          </a:p>
        </p:txBody>
      </p:sp>
      <p:sp>
        <p:nvSpPr>
          <p:cNvPr id="4" name="Slide Number Placeholder 3"/>
          <p:cNvSpPr>
            <a:spLocks noGrp="1"/>
          </p:cNvSpPr>
          <p:nvPr>
            <p:ph type="sldNum" sz="quarter" idx="10"/>
          </p:nvPr>
        </p:nvSpPr>
        <p:spPr/>
        <p:txBody>
          <a:bodyPr/>
          <a:lstStyle/>
          <a:p>
            <a:fld id="{A08A2586-9978-499C-88C5-A1844EB46A83}" type="slidenum">
              <a:rPr lang="en-US" smtClean="0"/>
              <a:t>19</a:t>
            </a:fld>
            <a:endParaRPr lang="en-US"/>
          </a:p>
        </p:txBody>
      </p:sp>
    </p:spTree>
    <p:extLst>
      <p:ext uri="{BB962C8B-B14F-4D97-AF65-F5344CB8AC3E}">
        <p14:creationId xmlns:p14="http://schemas.microsoft.com/office/powerpoint/2010/main" val="2210234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14318">
              <a:defRPr/>
            </a:pPr>
            <a:r>
              <a:rPr lang="en-US" baseline="0" dirty="0" smtClean="0"/>
              <a:t>The </a:t>
            </a:r>
            <a:r>
              <a:rPr lang="en-US" baseline="0" dirty="0" smtClean="0"/>
              <a:t>process of turning a concept into a search is a sort of dance. It involves an informed stab in the dark to create </a:t>
            </a:r>
            <a:r>
              <a:rPr lang="en-US" baseline="0" dirty="0" smtClean="0"/>
              <a:t>search </a:t>
            </a:r>
            <a:r>
              <a:rPr lang="en-US" baseline="0" dirty="0" smtClean="0"/>
              <a:t>terms based on your issue, and then examining the results to refine </a:t>
            </a:r>
            <a:r>
              <a:rPr lang="en-US" baseline="0" dirty="0" smtClean="0"/>
              <a:t>the </a:t>
            </a:r>
            <a:r>
              <a:rPr lang="en-US" baseline="0" dirty="0" smtClean="0"/>
              <a:t>search. </a:t>
            </a:r>
            <a:r>
              <a:rPr lang="en-US" baseline="0" dirty="0" smtClean="0"/>
              <a:t>The user repeats </a:t>
            </a:r>
            <a:r>
              <a:rPr lang="en-US" baseline="0" dirty="0" smtClean="0"/>
              <a:t>this process </a:t>
            </a:r>
            <a:r>
              <a:rPr lang="en-US" baseline="0" smtClean="0"/>
              <a:t>until </a:t>
            </a:r>
            <a:r>
              <a:rPr lang="en-US" baseline="0" smtClean="0"/>
              <a:t>satisfied </a:t>
            </a:r>
            <a:r>
              <a:rPr lang="en-US" baseline="0" dirty="0" smtClean="0"/>
              <a:t>with the results</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FC380A45-68F9-45EC-ACC1-8C16FAF85555}" type="slidenum">
              <a:rPr lang="en-US" smtClean="0"/>
              <a:t>20</a:t>
            </a:fld>
            <a:endParaRPr lang="en-US"/>
          </a:p>
        </p:txBody>
      </p:sp>
    </p:spTree>
    <p:extLst>
      <p:ext uri="{BB962C8B-B14F-4D97-AF65-F5344CB8AC3E}">
        <p14:creationId xmlns:p14="http://schemas.microsoft.com/office/powerpoint/2010/main" val="236603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legal databases:</a:t>
            </a:r>
            <a:r>
              <a:rPr lang="en-US" baseline="0" dirty="0" smtClean="0"/>
              <a:t> Fastcase, </a:t>
            </a:r>
            <a:r>
              <a:rPr lang="en-US" baseline="0" dirty="0" err="1" smtClean="0"/>
              <a:t>Lexisnexis</a:t>
            </a:r>
            <a:r>
              <a:rPr lang="en-US" baseline="0" dirty="0" smtClean="0"/>
              <a:t>, West, Pacer, US GPO</a:t>
            </a:r>
          </a:p>
        </p:txBody>
      </p:sp>
      <p:sp>
        <p:nvSpPr>
          <p:cNvPr id="4" name="Slide Number Placeholder 3"/>
          <p:cNvSpPr>
            <a:spLocks noGrp="1"/>
          </p:cNvSpPr>
          <p:nvPr>
            <p:ph type="sldNum" sz="quarter" idx="10"/>
          </p:nvPr>
        </p:nvSpPr>
        <p:spPr/>
        <p:txBody>
          <a:bodyPr/>
          <a:lstStyle/>
          <a:p>
            <a:fld id="{A08A2586-9978-499C-88C5-A1844EB46A83}" type="slidenum">
              <a:rPr lang="en-US" smtClean="0"/>
              <a:t>2</a:t>
            </a:fld>
            <a:endParaRPr lang="en-US"/>
          </a:p>
        </p:txBody>
      </p:sp>
    </p:spTree>
    <p:extLst>
      <p:ext uri="{BB962C8B-B14F-4D97-AF65-F5344CB8AC3E}">
        <p14:creationId xmlns:p14="http://schemas.microsoft.com/office/powerpoint/2010/main" val="4028377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legal databases, have content that is fully integrated and have at least some content that is not integrated. </a:t>
            </a:r>
            <a:endParaRPr lang="en-US" dirty="0"/>
          </a:p>
        </p:txBody>
      </p:sp>
      <p:sp>
        <p:nvSpPr>
          <p:cNvPr id="4" name="Slide Number Placeholder 3"/>
          <p:cNvSpPr>
            <a:spLocks noGrp="1"/>
          </p:cNvSpPr>
          <p:nvPr>
            <p:ph type="sldNum" sz="quarter" idx="10"/>
          </p:nvPr>
        </p:nvSpPr>
        <p:spPr/>
        <p:txBody>
          <a:bodyPr/>
          <a:lstStyle/>
          <a:p>
            <a:fld id="{A08A2586-9978-499C-88C5-A1844EB46A83}" type="slidenum">
              <a:rPr lang="en-US" smtClean="0"/>
              <a:t>3</a:t>
            </a:fld>
            <a:endParaRPr lang="en-US"/>
          </a:p>
        </p:txBody>
      </p:sp>
    </p:spTree>
    <p:extLst>
      <p:ext uri="{BB962C8B-B14F-4D97-AF65-F5344CB8AC3E}">
        <p14:creationId xmlns:p14="http://schemas.microsoft.com/office/powerpoint/2010/main" val="2649712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A2586-9978-499C-88C5-A1844EB46A83}" type="slidenum">
              <a:rPr lang="en-US" smtClean="0"/>
              <a:t>4</a:t>
            </a:fld>
            <a:endParaRPr lang="en-US"/>
          </a:p>
        </p:txBody>
      </p:sp>
    </p:spTree>
    <p:extLst>
      <p:ext uri="{BB962C8B-B14F-4D97-AF65-F5344CB8AC3E}">
        <p14:creationId xmlns:p14="http://schemas.microsoft.com/office/powerpoint/2010/main" val="2783130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8" eaLnBrk="0" fontAlgn="base" hangingPunct="0">
              <a:spcBef>
                <a:spcPct val="30000"/>
              </a:spcBef>
              <a:spcAft>
                <a:spcPct val="0"/>
              </a:spcAft>
              <a:defRPr/>
            </a:pPr>
            <a:r>
              <a:rPr lang="en-US" baseline="0" dirty="0" smtClean="0"/>
              <a:t>With a subject-based search, someone else has already categorized the information, which makes it easier to locate the information quickly.  On the other hand, you’re relying on someone else’s categorization of the information, which leaves the possibility that it has been categorized in a way different than the way user would have categorized it. It also may become unwieldy the more subjects that need to be categorized. This stuff just doesn’t scale well. </a:t>
            </a:r>
          </a:p>
          <a:p>
            <a:pPr defTabSz="914318" eaLnBrk="0" fontAlgn="base" hangingPunct="0">
              <a:spcBef>
                <a:spcPct val="30000"/>
              </a:spcBef>
              <a:spcAft>
                <a:spcPct val="0"/>
              </a:spcAft>
              <a:defRPr/>
            </a:pPr>
            <a:endParaRPr lang="en-US" baseline="0" dirty="0" smtClean="0"/>
          </a:p>
          <a:p>
            <a:pPr defTabSz="914318" eaLnBrk="0" fontAlgn="base" hangingPunct="0">
              <a:spcBef>
                <a:spcPct val="30000"/>
              </a:spcBef>
              <a:spcAft>
                <a:spcPct val="0"/>
              </a:spcAft>
              <a:defRPr/>
            </a:pPr>
            <a:r>
              <a:rPr lang="en-US" baseline="0" dirty="0" smtClean="0"/>
              <a:t>What you’re looking at here is an attempt to take every single webpage in existence in the time and put it in the right place. That works okay when the number of things you have to index is manageable, but what happens when you just can’t hire enough people to do that, or what if it doesn’t make financial sense to do that, because you have millions of webpages popping up every day?</a:t>
            </a:r>
          </a:p>
          <a:p>
            <a:endParaRPr lang="en-US" dirty="0"/>
          </a:p>
        </p:txBody>
      </p:sp>
      <p:sp>
        <p:nvSpPr>
          <p:cNvPr id="4" name="Slide Number Placeholder 3"/>
          <p:cNvSpPr>
            <a:spLocks noGrp="1"/>
          </p:cNvSpPr>
          <p:nvPr>
            <p:ph type="sldNum" sz="quarter" idx="10"/>
          </p:nvPr>
        </p:nvSpPr>
        <p:spPr/>
        <p:txBody>
          <a:bodyPr/>
          <a:lstStyle/>
          <a:p>
            <a:fld id="{A08A2586-9978-499C-88C5-A1844EB46A83}" type="slidenum">
              <a:rPr lang="en-US" smtClean="0"/>
              <a:t>5</a:t>
            </a:fld>
            <a:endParaRPr lang="en-US"/>
          </a:p>
        </p:txBody>
      </p:sp>
    </p:spTree>
    <p:extLst>
      <p:ext uri="{BB962C8B-B14F-4D97-AF65-F5344CB8AC3E}">
        <p14:creationId xmlns:p14="http://schemas.microsoft.com/office/powerpoint/2010/main" val="3142982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8" eaLnBrk="0" fontAlgn="base" hangingPunct="0">
              <a:spcBef>
                <a:spcPct val="30000"/>
              </a:spcBef>
              <a:spcAft>
                <a:spcPct val="0"/>
              </a:spcAft>
              <a:defRPr/>
            </a:pPr>
            <a:r>
              <a:rPr lang="en-US" dirty="0" smtClean="0"/>
              <a:t>Searching</a:t>
            </a:r>
            <a:r>
              <a:rPr lang="en-US" baseline="0" dirty="0" smtClean="0"/>
              <a:t> a full-text database has the advantage of being both precise and flexible in that the user can search all the data containing the term, and the user not limited to the categorization that someone has put that has put that information in. The user is in control of the search results rather than being stuck with a format someone else decided on.</a:t>
            </a:r>
            <a:endParaRPr lang="en-US" dirty="0" smtClean="0"/>
          </a:p>
          <a:p>
            <a:endParaRPr lang="en-US" dirty="0" smtClean="0"/>
          </a:p>
          <a:p>
            <a:r>
              <a:rPr lang="en-US" dirty="0" smtClean="0"/>
              <a:t>The downside</a:t>
            </a:r>
            <a:r>
              <a:rPr lang="en-US" baseline="0" dirty="0" smtClean="0"/>
              <a:t> is that the user might have to do a bit more work to get information — the user can’t just willy-nilly click on links and hope to get lucky. The user needs to enter in a search phrase, which needs to be crafted in order to have precise results.</a:t>
            </a:r>
            <a:endParaRPr lang="en-US" dirty="0"/>
          </a:p>
        </p:txBody>
      </p:sp>
      <p:sp>
        <p:nvSpPr>
          <p:cNvPr id="4" name="Slide Number Placeholder 3"/>
          <p:cNvSpPr>
            <a:spLocks noGrp="1"/>
          </p:cNvSpPr>
          <p:nvPr>
            <p:ph type="sldNum" sz="quarter" idx="10"/>
          </p:nvPr>
        </p:nvSpPr>
        <p:spPr/>
        <p:txBody>
          <a:bodyPr/>
          <a:lstStyle/>
          <a:p>
            <a:fld id="{A08A2586-9978-499C-88C5-A1844EB46A83}" type="slidenum">
              <a:rPr lang="en-US" smtClean="0"/>
              <a:t>7</a:t>
            </a:fld>
            <a:endParaRPr lang="en-US"/>
          </a:p>
        </p:txBody>
      </p:sp>
    </p:spTree>
    <p:extLst>
      <p:ext uri="{BB962C8B-B14F-4D97-AF65-F5344CB8AC3E}">
        <p14:creationId xmlns:p14="http://schemas.microsoft.com/office/powerpoint/2010/main" val="2920382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A2586-9978-499C-88C5-A1844EB46A83}" type="slidenum">
              <a:rPr lang="en-US" smtClean="0"/>
              <a:t>8</a:t>
            </a:fld>
            <a:endParaRPr lang="en-US"/>
          </a:p>
        </p:txBody>
      </p:sp>
    </p:spTree>
    <p:extLst>
      <p:ext uri="{BB962C8B-B14F-4D97-AF65-F5344CB8AC3E}">
        <p14:creationId xmlns:p14="http://schemas.microsoft.com/office/powerpoint/2010/main" val="2752908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above search shows a natural language search: a query phrased as if the user was speaking to a colleague. Such searches provide a great overview of the amount of information that might be relevant. However, as noted above, they result in a large number of results, most of which are likely to be too general or inapplicable to any specific case.</a:t>
            </a:r>
            <a:endParaRPr lang="en-US" dirty="0"/>
          </a:p>
        </p:txBody>
      </p:sp>
      <p:sp>
        <p:nvSpPr>
          <p:cNvPr id="4" name="Slide Number Placeholder 3"/>
          <p:cNvSpPr>
            <a:spLocks noGrp="1"/>
          </p:cNvSpPr>
          <p:nvPr>
            <p:ph type="sldNum" sz="quarter" idx="10"/>
          </p:nvPr>
        </p:nvSpPr>
        <p:spPr/>
        <p:txBody>
          <a:bodyPr/>
          <a:lstStyle/>
          <a:p>
            <a:fld id="{A08A2586-9978-499C-88C5-A1844EB46A83}" type="slidenum">
              <a:rPr lang="en-US" smtClean="0"/>
              <a:t>9</a:t>
            </a:fld>
            <a:endParaRPr lang="en-US"/>
          </a:p>
        </p:txBody>
      </p:sp>
    </p:spTree>
    <p:extLst>
      <p:ext uri="{BB962C8B-B14F-4D97-AF65-F5344CB8AC3E}">
        <p14:creationId xmlns:p14="http://schemas.microsoft.com/office/powerpoint/2010/main" val="470977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A2586-9978-499C-88C5-A1844EB46A83}" type="slidenum">
              <a:rPr lang="en-US" smtClean="0"/>
              <a:t>10</a:t>
            </a:fld>
            <a:endParaRPr lang="en-US"/>
          </a:p>
        </p:txBody>
      </p:sp>
    </p:spTree>
    <p:extLst>
      <p:ext uri="{BB962C8B-B14F-4D97-AF65-F5344CB8AC3E}">
        <p14:creationId xmlns:p14="http://schemas.microsoft.com/office/powerpoint/2010/main" val="2663387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31941905-E1C4-4F4D-B43A-281C300E0758}" type="datetimeFigureOut">
              <a:rPr lang="en-US" smtClean="0"/>
              <a:t>7/5/2016</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23A9948B-5707-40F4-A24B-20C3BD276077}" type="slidenum">
              <a:rPr lang="en-US" smtClean="0"/>
              <a:t>‹#›</a:t>
            </a:fld>
            <a:endParaRPr lang="en-US"/>
          </a:p>
        </p:txBody>
      </p:sp>
    </p:spTree>
    <p:extLst>
      <p:ext uri="{BB962C8B-B14F-4D97-AF65-F5344CB8AC3E}">
        <p14:creationId xmlns:p14="http://schemas.microsoft.com/office/powerpoint/2010/main" val="2016884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941905-E1C4-4F4D-B43A-281C300E0758}" type="datetimeFigureOut">
              <a:rPr lang="en-US" smtClean="0"/>
              <a:t>7/5/2016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9948B-5707-40F4-A24B-20C3BD276077}" type="slidenum">
              <a:rPr lang="en-US" smtClean="0"/>
              <a:t>‹#›</a:t>
            </a:fld>
            <a:endParaRPr lang="en-US"/>
          </a:p>
        </p:txBody>
      </p:sp>
    </p:spTree>
    <p:extLst>
      <p:ext uri="{BB962C8B-B14F-4D97-AF65-F5344CB8AC3E}">
        <p14:creationId xmlns:p14="http://schemas.microsoft.com/office/powerpoint/2010/main" val="2123626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31941905-E1C4-4F4D-B43A-281C300E0758}" type="datetimeFigureOut">
              <a:rPr lang="en-US" smtClean="0"/>
              <a:t>7/5/2016</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23A9948B-5707-40F4-A24B-20C3BD276077}" type="slidenum">
              <a:rPr lang="en-US" smtClean="0"/>
              <a:t>‹#›</a:t>
            </a:fld>
            <a:endParaRPr lang="en-US"/>
          </a:p>
        </p:txBody>
      </p:sp>
    </p:spTree>
    <p:extLst>
      <p:ext uri="{BB962C8B-B14F-4D97-AF65-F5344CB8AC3E}">
        <p14:creationId xmlns:p14="http://schemas.microsoft.com/office/powerpoint/2010/main" val="345516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941905-E1C4-4F4D-B43A-281C300E0758}" type="datetimeFigureOut">
              <a:rPr lang="en-US" smtClean="0"/>
              <a:t>7/5/2016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23A9948B-5707-40F4-A24B-20C3BD276077}" type="slidenum">
              <a:rPr lang="en-US" smtClean="0"/>
              <a:t>‹#›</a:t>
            </a:fld>
            <a:endParaRPr lang="en-US"/>
          </a:p>
        </p:txBody>
      </p:sp>
    </p:spTree>
    <p:extLst>
      <p:ext uri="{BB962C8B-B14F-4D97-AF65-F5344CB8AC3E}">
        <p14:creationId xmlns:p14="http://schemas.microsoft.com/office/powerpoint/2010/main" val="160035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31941905-E1C4-4F4D-B43A-281C300E0758}" type="datetimeFigureOut">
              <a:rPr lang="en-US" smtClean="0"/>
              <a:t>7/5/2016</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3A9948B-5707-40F4-A24B-20C3BD276077}" type="slidenum">
              <a:rPr lang="en-US" smtClean="0"/>
              <a:t>‹#›</a:t>
            </a:fld>
            <a:endParaRPr lang="en-US"/>
          </a:p>
        </p:txBody>
      </p:sp>
    </p:spTree>
    <p:extLst>
      <p:ext uri="{BB962C8B-B14F-4D97-AF65-F5344CB8AC3E}">
        <p14:creationId xmlns:p14="http://schemas.microsoft.com/office/powerpoint/2010/main" val="3889088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941905-E1C4-4F4D-B43A-281C300E0758}" type="datetimeFigureOut">
              <a:rPr lang="en-US" smtClean="0"/>
              <a:t>7/5/2016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9948B-5707-40F4-A24B-20C3BD276077}" type="slidenum">
              <a:rPr lang="en-US" smtClean="0"/>
              <a:t>‹#›</a:t>
            </a:fld>
            <a:endParaRPr lang="en-US"/>
          </a:p>
        </p:txBody>
      </p:sp>
    </p:spTree>
    <p:extLst>
      <p:ext uri="{BB962C8B-B14F-4D97-AF65-F5344CB8AC3E}">
        <p14:creationId xmlns:p14="http://schemas.microsoft.com/office/powerpoint/2010/main" val="75741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941905-E1C4-4F4D-B43A-281C300E0758}" type="datetimeFigureOut">
              <a:rPr lang="en-US" smtClean="0"/>
              <a:t>7/5/2016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A9948B-5707-40F4-A24B-20C3BD276077}" type="slidenum">
              <a:rPr lang="en-US" smtClean="0"/>
              <a:t>‹#›</a:t>
            </a:fld>
            <a:endParaRPr lang="en-US"/>
          </a:p>
        </p:txBody>
      </p:sp>
    </p:spTree>
    <p:extLst>
      <p:ext uri="{BB962C8B-B14F-4D97-AF65-F5344CB8AC3E}">
        <p14:creationId xmlns:p14="http://schemas.microsoft.com/office/powerpoint/2010/main" val="121230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941905-E1C4-4F4D-B43A-281C300E0758}" type="datetimeFigureOut">
              <a:rPr lang="en-US" smtClean="0"/>
              <a:t>7/5/2016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A9948B-5707-40F4-A24B-20C3BD276077}" type="slidenum">
              <a:rPr lang="en-US" smtClean="0"/>
              <a:t>‹#›</a:t>
            </a:fld>
            <a:endParaRPr lang="en-US"/>
          </a:p>
        </p:txBody>
      </p:sp>
    </p:spTree>
    <p:extLst>
      <p:ext uri="{BB962C8B-B14F-4D97-AF65-F5344CB8AC3E}">
        <p14:creationId xmlns:p14="http://schemas.microsoft.com/office/powerpoint/2010/main" val="668687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941905-E1C4-4F4D-B43A-281C300E0758}" type="datetimeFigureOut">
              <a:rPr lang="en-US" smtClean="0"/>
              <a:t>7/5/2016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A9948B-5707-40F4-A24B-20C3BD276077}" type="slidenum">
              <a:rPr lang="en-US" smtClean="0"/>
              <a:t>‹#›</a:t>
            </a:fld>
            <a:endParaRPr lang="en-US"/>
          </a:p>
        </p:txBody>
      </p:sp>
    </p:spTree>
    <p:extLst>
      <p:ext uri="{BB962C8B-B14F-4D97-AF65-F5344CB8AC3E}">
        <p14:creationId xmlns:p14="http://schemas.microsoft.com/office/powerpoint/2010/main" val="1665997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31941905-E1C4-4F4D-B43A-281C300E0758}" type="datetimeFigureOut">
              <a:rPr lang="en-US" smtClean="0"/>
              <a:t>7/5/2016</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23A9948B-5707-40F4-A24B-20C3BD276077}" type="slidenum">
              <a:rPr lang="en-US" smtClean="0"/>
              <a:t>‹#›</a:t>
            </a:fld>
            <a:endParaRPr lang="en-US"/>
          </a:p>
        </p:txBody>
      </p:sp>
    </p:spTree>
    <p:extLst>
      <p:ext uri="{BB962C8B-B14F-4D97-AF65-F5344CB8AC3E}">
        <p14:creationId xmlns:p14="http://schemas.microsoft.com/office/powerpoint/2010/main" val="1450289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41905-E1C4-4F4D-B43A-281C300E0758}" type="datetimeFigureOut">
              <a:rPr lang="en-US" smtClean="0"/>
              <a:t>7/5/2016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9948B-5707-40F4-A24B-20C3BD276077}" type="slidenum">
              <a:rPr lang="en-US" smtClean="0"/>
              <a:t>‹#›</a:t>
            </a:fld>
            <a:endParaRPr lang="en-US"/>
          </a:p>
        </p:txBody>
      </p:sp>
    </p:spTree>
    <p:extLst>
      <p:ext uri="{BB962C8B-B14F-4D97-AF65-F5344CB8AC3E}">
        <p14:creationId xmlns:p14="http://schemas.microsoft.com/office/powerpoint/2010/main" val="2313092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31941905-E1C4-4F4D-B43A-281C300E0758}" type="datetimeFigureOut">
              <a:rPr lang="en-US" smtClean="0"/>
              <a:t>7/5/2016</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23A9948B-5707-40F4-A24B-20C3BD276077}"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42086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Legal Search Using Fastcase</a:t>
            </a:r>
            <a:endParaRPr lang="en-US" dirty="0"/>
          </a:p>
        </p:txBody>
      </p:sp>
      <p:sp>
        <p:nvSpPr>
          <p:cNvPr id="3" name="Subtitle 2"/>
          <p:cNvSpPr>
            <a:spLocks noGrp="1"/>
          </p:cNvSpPr>
          <p:nvPr>
            <p:ph type="body" sz="half" idx="2"/>
          </p:nvPr>
        </p:nvSpPr>
        <p:spPr/>
        <p:txBody>
          <a:bodyPr/>
          <a:lstStyle/>
          <a:p>
            <a:r>
              <a:rPr lang="en-US" dirty="0" smtClean="0"/>
              <a:t>By Erin Page</a:t>
            </a:r>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20373" b="20373"/>
          <a:stretch>
            <a:fillRect/>
          </a:stretch>
        </p:blipFill>
        <p:spPr>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72595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5" name="Content Placeholder 4"/>
          <p:cNvSpPr>
            <a:spLocks noGrp="1"/>
          </p:cNvSpPr>
          <p:nvPr>
            <p:ph sz="half" idx="2"/>
          </p:nvPr>
        </p:nvSpPr>
        <p:spPr/>
        <p:txBody>
          <a:bodyPr/>
          <a:lstStyle/>
          <a:p>
            <a:r>
              <a:rPr lang="en-US" dirty="0" smtClean="0"/>
              <a:t>George Boole (1815-1864): first proponent that logical statements can be expressed using mathematical terms.</a:t>
            </a:r>
          </a:p>
          <a:p>
            <a:r>
              <a:rPr lang="en-US" dirty="0" smtClean="0"/>
              <a:t>Boolean logic is now the basis of modern binary, as well as the most precise system of searching documents (also known as Keyword searching)</a:t>
            </a:r>
            <a:endParaRPr lang="en-US" dirty="0"/>
          </a:p>
        </p:txBody>
      </p:sp>
      <p:pic>
        <p:nvPicPr>
          <p:cNvPr id="1026" name="Picture 2" descr="George Bool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549101" y="2018835"/>
            <a:ext cx="3230954" cy="384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023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Searching</a:t>
            </a:r>
            <a:endParaRPr lang="en-US" dirty="0"/>
          </a:p>
        </p:txBody>
      </p:sp>
      <p:sp>
        <p:nvSpPr>
          <p:cNvPr id="3" name="Content Placeholder 2"/>
          <p:cNvSpPr>
            <a:spLocks noGrp="1"/>
          </p:cNvSpPr>
          <p:nvPr>
            <p:ph sz="half" idx="1"/>
          </p:nvPr>
        </p:nvSpPr>
        <p:spPr/>
        <p:txBody>
          <a:bodyPr/>
          <a:lstStyle/>
          <a:p>
            <a:r>
              <a:rPr lang="en-US" dirty="0" smtClean="0"/>
              <a:t>Uses specific, pre-defined operators to specify which search terms are important and how they should be related.</a:t>
            </a:r>
          </a:p>
          <a:p>
            <a:r>
              <a:rPr lang="en-US" dirty="0" smtClean="0"/>
              <a:t>Examples:</a:t>
            </a:r>
          </a:p>
          <a:p>
            <a:pPr lvl="1"/>
            <a:r>
              <a:rPr lang="en-US" dirty="0" smtClean="0"/>
              <a:t>Fire and apprentice</a:t>
            </a:r>
          </a:p>
          <a:p>
            <a:pPr lvl="1"/>
            <a:r>
              <a:rPr lang="en-US" dirty="0" smtClean="0"/>
              <a:t>Fraud not criminal</a:t>
            </a:r>
          </a:p>
          <a:p>
            <a:pPr lvl="1"/>
            <a:r>
              <a:rPr lang="en-US" dirty="0">
                <a:solidFill>
                  <a:schemeClr val="tx1">
                    <a:lumMod val="85000"/>
                    <a:lumOff val="15000"/>
                  </a:schemeClr>
                </a:solidFill>
                <a:latin typeface="Calibri Light" panose="020F0302020204030204" pitchFamily="34" charset="0"/>
              </a:rPr>
              <a:t>Rule* /5 “803(5)” AND knowledge OR recall NOT </a:t>
            </a:r>
            <a:r>
              <a:rPr lang="en-US" dirty="0" smtClean="0">
                <a:solidFill>
                  <a:schemeClr val="tx1">
                    <a:lumMod val="85000"/>
                    <a:lumOff val="15000"/>
                  </a:schemeClr>
                </a:solidFill>
                <a:latin typeface="Calibri Light" panose="020F0302020204030204" pitchFamily="34" charset="0"/>
              </a:rPr>
              <a:t>memory</a:t>
            </a:r>
            <a:endParaRPr lang="en-US" dirty="0">
              <a:solidFill>
                <a:schemeClr val="tx1">
                  <a:lumMod val="85000"/>
                  <a:lumOff val="15000"/>
                </a:schemeClr>
              </a:solidFill>
              <a:latin typeface="Calibri Light" panose="020F0302020204030204" pitchFamily="34" charset="0"/>
            </a:endParaRPr>
          </a:p>
        </p:txBody>
      </p:sp>
      <p:sp>
        <p:nvSpPr>
          <p:cNvPr id="4" name="Content Placeholder 3"/>
          <p:cNvSpPr>
            <a:spLocks noGrp="1"/>
          </p:cNvSpPr>
          <p:nvPr>
            <p:ph sz="half" idx="2"/>
          </p:nvPr>
        </p:nvSpPr>
        <p:spPr/>
        <p:txBody>
          <a:bodyPr/>
          <a:lstStyle/>
          <a:p>
            <a:r>
              <a:rPr lang="en-US" dirty="0" smtClean="0"/>
              <a:t>Benefits:</a:t>
            </a:r>
          </a:p>
          <a:p>
            <a:pPr lvl="1"/>
            <a:r>
              <a:rPr lang="en-US" dirty="0" smtClean="0"/>
              <a:t>High-level precision</a:t>
            </a:r>
          </a:p>
          <a:p>
            <a:r>
              <a:rPr lang="en-US" dirty="0" smtClean="0"/>
              <a:t>Downsides:</a:t>
            </a:r>
          </a:p>
          <a:p>
            <a:pPr lvl="1"/>
            <a:r>
              <a:rPr lang="en-US" dirty="0" smtClean="0"/>
              <a:t>Requires consideration as to what terms are important</a:t>
            </a:r>
          </a:p>
          <a:p>
            <a:pPr lvl="1"/>
            <a:r>
              <a:rPr lang="en-US" dirty="0" smtClean="0"/>
              <a:t>Requires review of search terms to ensure correct operators are used for the desired relationship of terms.</a:t>
            </a:r>
            <a:endParaRPr lang="en-US" dirty="0"/>
          </a:p>
        </p:txBody>
      </p:sp>
    </p:spTree>
    <p:extLst>
      <p:ext uri="{BB962C8B-B14F-4D97-AF65-F5344CB8AC3E}">
        <p14:creationId xmlns:p14="http://schemas.microsoft.com/office/powerpoint/2010/main" val="1500556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Boolean search</a:t>
            </a:r>
            <a:endParaRPr lang="en-US" dirty="0"/>
          </a:p>
        </p:txBody>
      </p:sp>
      <p:pic>
        <p:nvPicPr>
          <p:cNvPr id="6" name="Content Placeholder 5"/>
          <p:cNvPicPr>
            <a:picLocks noGrp="1" noChangeAspect="1"/>
          </p:cNvPicPr>
          <p:nvPr>
            <p:ph idx="1"/>
          </p:nvPr>
        </p:nvPicPr>
        <p:blipFill>
          <a:blip r:embed="rId3"/>
          <a:stretch>
            <a:fillRect/>
          </a:stretch>
        </p:blipFill>
        <p:spPr>
          <a:xfrm>
            <a:off x="457200" y="2251435"/>
            <a:ext cx="11249439" cy="3164627"/>
          </a:xfrm>
          <a:prstGeom prst="rect">
            <a:avLst/>
          </a:prstGeom>
        </p:spPr>
      </p:pic>
    </p:spTree>
    <p:extLst>
      <p:ext uri="{BB962C8B-B14F-4D97-AF65-F5344CB8AC3E}">
        <p14:creationId xmlns:p14="http://schemas.microsoft.com/office/powerpoint/2010/main" val="610347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 a research strategy</a:t>
            </a: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4264337698"/>
              </p:ext>
            </p:extLst>
          </p:nvPr>
        </p:nvGraphicFramePr>
        <p:xfrm>
          <a:off x="581024" y="2181224"/>
          <a:ext cx="11376513" cy="4547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5597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2262333" y="1818167"/>
            <a:ext cx="7616457" cy="4941750"/>
          </a:xfrm>
          <a:prstGeom prst="cloudCallout">
            <a:avLst>
              <a:gd name="adj1" fmla="val -48859"/>
              <a:gd name="adj2" fmla="val 432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en-US"/>
          </a:p>
        </p:txBody>
      </p:sp>
      <p:sp>
        <p:nvSpPr>
          <p:cNvPr id="2" name="Title 1"/>
          <p:cNvSpPr>
            <a:spLocks noGrp="1"/>
          </p:cNvSpPr>
          <p:nvPr>
            <p:ph type="title"/>
          </p:nvPr>
        </p:nvSpPr>
        <p:spPr>
          <a:xfrm>
            <a:off x="3581401" y="937016"/>
            <a:ext cx="5570465" cy="803294"/>
          </a:xfrm>
        </p:spPr>
        <p:txBody>
          <a:bodyPr>
            <a:noAutofit/>
          </a:bodyPr>
          <a:lstStyle/>
          <a:p>
            <a:r>
              <a:rPr lang="en-US" dirty="0" smtClean="0"/>
              <a:t>5 W’s</a:t>
            </a:r>
            <a:endParaRPr lang="en-US" dirty="0"/>
          </a:p>
        </p:txBody>
      </p:sp>
      <p:sp>
        <p:nvSpPr>
          <p:cNvPr id="5" name="TextBox 4"/>
          <p:cNvSpPr txBox="1"/>
          <p:nvPr/>
        </p:nvSpPr>
        <p:spPr>
          <a:xfrm>
            <a:off x="3400694" y="3809999"/>
            <a:ext cx="5931877" cy="2062103"/>
          </a:xfrm>
          <a:prstGeom prst="rect">
            <a:avLst/>
          </a:prstGeom>
          <a:noFill/>
        </p:spPr>
        <p:txBody>
          <a:bodyPr wrap="square" rtlCol="0">
            <a:spAutoFit/>
          </a:bodyPr>
          <a:lstStyle/>
          <a:p>
            <a:r>
              <a:rPr lang="en-US" sz="3600" dirty="0" smtClean="0">
                <a:solidFill>
                  <a:schemeClr val="bg1"/>
                </a:solidFill>
              </a:rPr>
              <a:t>What are the facts? Are there any facts that would make my search special?</a:t>
            </a:r>
            <a:endParaRPr lang="en-US" sz="3600" dirty="0">
              <a:solidFill>
                <a:schemeClr val="bg1"/>
              </a:solidFill>
            </a:endParaRPr>
          </a:p>
          <a:p>
            <a:endParaRPr lang="en-US" sz="2000" dirty="0">
              <a:solidFill>
                <a:schemeClr val="bg1"/>
              </a:solidFill>
            </a:endParaRPr>
          </a:p>
        </p:txBody>
      </p:sp>
      <p:cxnSp>
        <p:nvCxnSpPr>
          <p:cNvPr id="7" name="Straight Connector 6"/>
          <p:cNvCxnSpPr/>
          <p:nvPr/>
        </p:nvCxnSpPr>
        <p:spPr>
          <a:xfrm>
            <a:off x="2585884" y="1740310"/>
            <a:ext cx="60910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7608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Principles</a:t>
            </a:r>
            <a:endParaRPr lang="en-US" dirty="0"/>
          </a:p>
        </p:txBody>
      </p:sp>
      <p:sp>
        <p:nvSpPr>
          <p:cNvPr id="5" name="Content Placeholder 4"/>
          <p:cNvSpPr>
            <a:spLocks noGrp="1"/>
          </p:cNvSpPr>
          <p:nvPr>
            <p:ph sz="half" idx="2"/>
          </p:nvPr>
        </p:nvSpPr>
        <p:spPr/>
        <p:txBody>
          <a:bodyPr/>
          <a:lstStyle/>
          <a:p>
            <a:pPr marL="0" indent="0">
              <a:buNone/>
            </a:pPr>
            <a:r>
              <a:rPr lang="en-US" dirty="0" smtClean="0"/>
              <a:t>A fact scenario will frequently bring to mind specific legal terms. Using those legal terms will increase the likelihood of a successful search as they are terms that the courts use when delivering their speech.</a:t>
            </a:r>
          </a:p>
          <a:p>
            <a:pPr marL="0" indent="0">
              <a:buNone/>
            </a:pPr>
            <a:r>
              <a:rPr lang="en-US" dirty="0" smtClean="0"/>
              <a:t>On the left is an example of the tag cloud from Fastcase 7, which provides terms that are commonly associated with your search so that you can narrow your search further.</a:t>
            </a:r>
          </a:p>
          <a:p>
            <a:pPr marL="0" indent="0">
              <a:buNone/>
            </a:pPr>
            <a:endParaRPr lang="en-US" dirty="0"/>
          </a:p>
        </p:txBody>
      </p:sp>
      <p:pic>
        <p:nvPicPr>
          <p:cNvPr id="9" name="Content Placeholder 8"/>
          <p:cNvPicPr>
            <a:picLocks noGrp="1" noChangeAspect="1"/>
          </p:cNvPicPr>
          <p:nvPr>
            <p:ph sz="half" idx="1"/>
          </p:nvPr>
        </p:nvPicPr>
        <p:blipFill>
          <a:blip r:embed="rId3"/>
          <a:stretch>
            <a:fillRect/>
          </a:stretch>
        </p:blipFill>
        <p:spPr>
          <a:xfrm>
            <a:off x="2016125" y="2520156"/>
            <a:ext cx="2552700" cy="3048000"/>
          </a:xfrm>
          <a:prstGeom prst="rect">
            <a:avLst/>
          </a:prstGeom>
        </p:spPr>
      </p:pic>
    </p:spTree>
    <p:extLst>
      <p:ext uri="{BB962C8B-B14F-4D97-AF65-F5344CB8AC3E}">
        <p14:creationId xmlns:p14="http://schemas.microsoft.com/office/powerpoint/2010/main" val="3677424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960" y="810861"/>
            <a:ext cx="7543800" cy="871637"/>
          </a:xfrm>
        </p:spPr>
        <p:txBody>
          <a:bodyPr/>
          <a:lstStyle/>
          <a:p>
            <a:r>
              <a:rPr lang="en-US" dirty="0" smtClean="0"/>
              <a:t>Narrowing your search</a:t>
            </a:r>
            <a:endParaRPr lang="en-US" dirty="0"/>
          </a:p>
        </p:txBody>
      </p:sp>
      <p:sp>
        <p:nvSpPr>
          <p:cNvPr id="5" name="TextBox 4"/>
          <p:cNvSpPr txBox="1"/>
          <p:nvPr/>
        </p:nvSpPr>
        <p:spPr>
          <a:xfrm>
            <a:off x="7605702" y="2719861"/>
            <a:ext cx="2926080" cy="2862322"/>
          </a:xfrm>
          <a:prstGeom prst="rect">
            <a:avLst/>
          </a:prstGeom>
          <a:noFill/>
        </p:spPr>
        <p:txBody>
          <a:bodyPr wrap="square" rtlCol="0">
            <a:spAutoFit/>
          </a:bodyPr>
          <a:lstStyle/>
          <a:p>
            <a:r>
              <a:rPr lang="en-US" dirty="0" smtClean="0">
                <a:latin typeface="Garamond" panose="02020404030301010803" pitchFamily="18" charset="0"/>
              </a:rPr>
              <a:t>Even a well thought out search will have extraneous cases that are not relevant to your fact pattern. The addition of a “not” term or other restriction can make a search more focused and likely to produce the desired results without having to wade through extraneous responses. </a:t>
            </a:r>
            <a:endParaRPr lang="en-US" dirty="0">
              <a:latin typeface="Garamond" panose="02020404030301010803" pitchFamily="18"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113" y="2147037"/>
            <a:ext cx="4019760" cy="3949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809414" y="3673969"/>
            <a:ext cx="1110287" cy="954107"/>
          </a:xfrm>
          <a:prstGeom prst="rect">
            <a:avLst/>
          </a:prstGeom>
          <a:noFill/>
        </p:spPr>
        <p:txBody>
          <a:bodyPr wrap="square" rtlCol="0">
            <a:spAutoFit/>
          </a:bodyPr>
          <a:lstStyle/>
          <a:p>
            <a:pPr algn="ctr"/>
            <a:r>
              <a:rPr lang="en-US" sz="2800" b="1" dirty="0"/>
              <a:t>Speech</a:t>
            </a:r>
          </a:p>
        </p:txBody>
      </p:sp>
      <p:sp>
        <p:nvSpPr>
          <p:cNvPr id="10" name="TextBox 9"/>
          <p:cNvSpPr txBox="1"/>
          <p:nvPr/>
        </p:nvSpPr>
        <p:spPr>
          <a:xfrm>
            <a:off x="4646444" y="4315372"/>
            <a:ext cx="1110287" cy="954107"/>
          </a:xfrm>
          <a:prstGeom prst="rect">
            <a:avLst/>
          </a:prstGeom>
          <a:noFill/>
        </p:spPr>
        <p:txBody>
          <a:bodyPr wrap="square" rtlCol="0">
            <a:spAutoFit/>
          </a:bodyPr>
          <a:lstStyle/>
          <a:p>
            <a:pPr algn="ctr"/>
            <a:r>
              <a:rPr lang="en-US" sz="2800" b="1" dirty="0"/>
              <a:t>School</a:t>
            </a:r>
          </a:p>
        </p:txBody>
      </p:sp>
      <p:sp>
        <p:nvSpPr>
          <p:cNvPr id="11" name="TextBox 10"/>
          <p:cNvSpPr txBox="1"/>
          <p:nvPr/>
        </p:nvSpPr>
        <p:spPr>
          <a:xfrm>
            <a:off x="4952056" y="2248136"/>
            <a:ext cx="1609346" cy="707886"/>
          </a:xfrm>
          <a:prstGeom prst="rect">
            <a:avLst/>
          </a:prstGeom>
          <a:noFill/>
          <a:ln w="9525">
            <a:solidFill>
              <a:schemeClr val="accent1"/>
            </a:solidFill>
          </a:ln>
        </p:spPr>
        <p:txBody>
          <a:bodyPr wrap="square" rtlCol="0">
            <a:spAutoFit/>
          </a:bodyPr>
          <a:lstStyle/>
          <a:p>
            <a:pPr algn="ctr"/>
            <a:r>
              <a:rPr lang="en-US" sz="2000" dirty="0"/>
              <a:t>speech NOT school</a:t>
            </a:r>
            <a:endParaRPr lang="en-US" sz="2000" dirty="0"/>
          </a:p>
        </p:txBody>
      </p:sp>
      <p:cxnSp>
        <p:nvCxnSpPr>
          <p:cNvPr id="12" name="Straight Arrow Connector 11"/>
          <p:cNvCxnSpPr/>
          <p:nvPr/>
        </p:nvCxnSpPr>
        <p:spPr>
          <a:xfrm flipH="1">
            <a:off x="4086151" y="2448193"/>
            <a:ext cx="762608" cy="7851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4490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Fastcase Boolean operators</a:t>
            </a:r>
            <a:endParaRPr lang="en-US"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797326409"/>
              </p:ext>
            </p:extLst>
          </p:nvPr>
        </p:nvGraphicFramePr>
        <p:xfrm>
          <a:off x="1905001" y="2033516"/>
          <a:ext cx="7946033" cy="5046942"/>
        </p:xfrm>
        <a:graphic>
          <a:graphicData uri="http://schemas.openxmlformats.org/drawingml/2006/table">
            <a:tbl>
              <a:tblPr firstRow="1" bandRow="1">
                <a:tableStyleId>{5C22544A-7EE6-4342-B048-85BDC9FD1C3A}</a:tableStyleId>
              </a:tblPr>
              <a:tblGrid>
                <a:gridCol w="1054473"/>
                <a:gridCol w="2129489"/>
                <a:gridCol w="4762071"/>
              </a:tblGrid>
              <a:tr h="373848">
                <a:tc>
                  <a:txBody>
                    <a:bodyPr/>
                    <a:lstStyle/>
                    <a:p>
                      <a:r>
                        <a:rPr lang="en-US" dirty="0" smtClean="0">
                          <a:latin typeface="Garamond" panose="02020404030301010803" pitchFamily="18" charset="0"/>
                        </a:rPr>
                        <a:t>Operator</a:t>
                      </a:r>
                      <a:endParaRPr lang="en-US" dirty="0">
                        <a:latin typeface="Garamond" panose="02020404030301010803" pitchFamily="18" charset="0"/>
                      </a:endParaRPr>
                    </a:p>
                  </a:txBody>
                  <a:tcPr marL="68580" marR="68580"/>
                </a:tc>
                <a:tc>
                  <a:txBody>
                    <a:bodyPr/>
                    <a:lstStyle/>
                    <a:p>
                      <a:r>
                        <a:rPr lang="en-US" dirty="0" smtClean="0">
                          <a:latin typeface="Garamond" panose="02020404030301010803" pitchFamily="18" charset="0"/>
                        </a:rPr>
                        <a:t>Example</a:t>
                      </a:r>
                      <a:endParaRPr lang="en-US" dirty="0">
                        <a:latin typeface="Garamond" panose="02020404030301010803" pitchFamily="18" charset="0"/>
                      </a:endParaRPr>
                    </a:p>
                  </a:txBody>
                  <a:tcPr marL="68580" marR="68580"/>
                </a:tc>
                <a:tc>
                  <a:txBody>
                    <a:bodyPr/>
                    <a:lstStyle/>
                    <a:p>
                      <a:r>
                        <a:rPr lang="en-US" dirty="0" smtClean="0">
                          <a:latin typeface="Garamond" panose="02020404030301010803" pitchFamily="18" charset="0"/>
                        </a:rPr>
                        <a:t>Description</a:t>
                      </a:r>
                      <a:endParaRPr lang="en-US" dirty="0">
                        <a:latin typeface="Garamond" panose="02020404030301010803" pitchFamily="18" charset="0"/>
                      </a:endParaRPr>
                    </a:p>
                  </a:txBody>
                  <a:tcPr marL="68580" marR="68580"/>
                </a:tc>
              </a:tr>
              <a:tr h="373848">
                <a:tc>
                  <a:txBody>
                    <a:bodyPr/>
                    <a:lstStyle/>
                    <a:p>
                      <a:r>
                        <a:rPr lang="en-US" dirty="0" smtClean="0">
                          <a:latin typeface="Garamond" panose="02020404030301010803" pitchFamily="18" charset="0"/>
                        </a:rPr>
                        <a:t>AND,</a:t>
                      </a:r>
                      <a:r>
                        <a:rPr lang="en-US" baseline="0" dirty="0" smtClean="0">
                          <a:latin typeface="Garamond" panose="02020404030301010803" pitchFamily="18" charset="0"/>
                        </a:rPr>
                        <a:t> &amp;</a:t>
                      </a:r>
                      <a:endParaRPr lang="en-US" dirty="0">
                        <a:latin typeface="Garamond" panose="02020404030301010803" pitchFamily="18" charset="0"/>
                      </a:endParaRPr>
                    </a:p>
                  </a:txBody>
                  <a:tcPr marL="68580" marR="68580"/>
                </a:tc>
                <a:tc>
                  <a:txBody>
                    <a:bodyPr/>
                    <a:lstStyle/>
                    <a:p>
                      <a:r>
                        <a:rPr lang="en-US" dirty="0" smtClean="0">
                          <a:latin typeface="Garamond" panose="02020404030301010803" pitchFamily="18" charset="0"/>
                        </a:rPr>
                        <a:t>libel AND damages</a:t>
                      </a:r>
                      <a:endParaRPr lang="en-US" dirty="0">
                        <a:latin typeface="Garamond" panose="02020404030301010803" pitchFamily="18" charset="0"/>
                      </a:endParaRPr>
                    </a:p>
                  </a:txBody>
                  <a:tcPr marL="68580" marR="68580"/>
                </a:tc>
                <a:tc>
                  <a:txBody>
                    <a:bodyPr/>
                    <a:lstStyle/>
                    <a:p>
                      <a:r>
                        <a:rPr lang="en-US" dirty="0" smtClean="0">
                          <a:latin typeface="Garamond" panose="02020404030301010803" pitchFamily="18" charset="0"/>
                        </a:rPr>
                        <a:t>Results must contain both “libel” and “damages”</a:t>
                      </a:r>
                      <a:endParaRPr lang="en-US" dirty="0">
                        <a:latin typeface="Garamond" panose="02020404030301010803" pitchFamily="18" charset="0"/>
                      </a:endParaRPr>
                    </a:p>
                  </a:txBody>
                  <a:tcPr marL="68580" marR="68580"/>
                </a:tc>
              </a:tr>
              <a:tr h="654233">
                <a:tc>
                  <a:txBody>
                    <a:bodyPr/>
                    <a:lstStyle/>
                    <a:p>
                      <a:r>
                        <a:rPr lang="en-US" dirty="0" smtClean="0">
                          <a:latin typeface="Garamond" panose="02020404030301010803" pitchFamily="18" charset="0"/>
                        </a:rPr>
                        <a:t>OR</a:t>
                      </a:r>
                      <a:endParaRPr lang="en-US" dirty="0">
                        <a:latin typeface="Garamond" panose="02020404030301010803" pitchFamily="18" charset="0"/>
                      </a:endParaRPr>
                    </a:p>
                  </a:txBody>
                  <a:tcPr marL="68580" marR="68580"/>
                </a:tc>
                <a:tc>
                  <a:txBody>
                    <a:bodyPr/>
                    <a:lstStyle/>
                    <a:p>
                      <a:r>
                        <a:rPr lang="en-US" dirty="0" smtClean="0">
                          <a:latin typeface="Garamond" panose="02020404030301010803" pitchFamily="18" charset="0"/>
                        </a:rPr>
                        <a:t>premarital OR prenuptial</a:t>
                      </a:r>
                      <a:endParaRPr lang="en-US" dirty="0">
                        <a:latin typeface="Garamond" panose="02020404030301010803" pitchFamily="18" charset="0"/>
                      </a:endParaRPr>
                    </a:p>
                  </a:txBody>
                  <a:tcPr marL="68580" marR="68580"/>
                </a:tc>
                <a:tc>
                  <a:txBody>
                    <a:bodyPr/>
                    <a:lstStyle/>
                    <a:p>
                      <a:r>
                        <a:rPr lang="en-US" dirty="0" smtClean="0">
                          <a:latin typeface="Garamond" panose="02020404030301010803" pitchFamily="18" charset="0"/>
                        </a:rPr>
                        <a:t>Results must contain</a:t>
                      </a:r>
                      <a:r>
                        <a:rPr lang="en-US" baseline="0" dirty="0" smtClean="0">
                          <a:latin typeface="Garamond" panose="02020404030301010803" pitchFamily="18" charset="0"/>
                        </a:rPr>
                        <a:t> either “premarital” or “prenuptial”</a:t>
                      </a:r>
                      <a:endParaRPr lang="en-US" dirty="0">
                        <a:latin typeface="Garamond" panose="02020404030301010803" pitchFamily="18" charset="0"/>
                      </a:endParaRPr>
                    </a:p>
                  </a:txBody>
                  <a:tcPr marL="68580" marR="68580"/>
                </a:tc>
              </a:tr>
              <a:tr h="654233">
                <a:tc>
                  <a:txBody>
                    <a:bodyPr/>
                    <a:lstStyle/>
                    <a:p>
                      <a:r>
                        <a:rPr lang="en-US" dirty="0" smtClean="0">
                          <a:latin typeface="Garamond" panose="02020404030301010803" pitchFamily="18" charset="0"/>
                        </a:rPr>
                        <a:t>NOT</a:t>
                      </a:r>
                      <a:endParaRPr lang="en-US" dirty="0">
                        <a:latin typeface="Garamond" panose="02020404030301010803" pitchFamily="18" charset="0"/>
                      </a:endParaRPr>
                    </a:p>
                  </a:txBody>
                  <a:tcPr marL="68580" marR="68580"/>
                </a:tc>
                <a:tc>
                  <a:txBody>
                    <a:bodyPr/>
                    <a:lstStyle/>
                    <a:p>
                      <a:r>
                        <a:rPr lang="en-US" dirty="0" smtClean="0">
                          <a:latin typeface="Garamond" panose="02020404030301010803" pitchFamily="18" charset="0"/>
                        </a:rPr>
                        <a:t>negligence NOT criminal</a:t>
                      </a:r>
                      <a:endParaRPr lang="en-US" dirty="0">
                        <a:latin typeface="Garamond" panose="02020404030301010803" pitchFamily="18" charset="0"/>
                      </a:endParaRPr>
                    </a:p>
                  </a:txBody>
                  <a:tcPr marL="68580" marR="68580"/>
                </a:tc>
                <a:tc>
                  <a:txBody>
                    <a:bodyPr/>
                    <a:lstStyle/>
                    <a:p>
                      <a:r>
                        <a:rPr lang="en-US" dirty="0" smtClean="0">
                          <a:latin typeface="Garamond" panose="02020404030301010803" pitchFamily="18" charset="0"/>
                        </a:rPr>
                        <a:t>Results must contain “negligence” but not the word “criminal”</a:t>
                      </a:r>
                      <a:endParaRPr lang="en-US" dirty="0">
                        <a:latin typeface="Garamond" panose="02020404030301010803" pitchFamily="18" charset="0"/>
                      </a:endParaRPr>
                    </a:p>
                  </a:txBody>
                  <a:tcPr marL="68580" marR="68580"/>
                </a:tc>
              </a:tr>
              <a:tr h="654233">
                <a:tc>
                  <a:txBody>
                    <a:bodyPr/>
                    <a:lstStyle/>
                    <a:p>
                      <a:r>
                        <a:rPr lang="en-US" dirty="0" smtClean="0">
                          <a:latin typeface="Garamond" panose="02020404030301010803" pitchFamily="18" charset="0"/>
                        </a:rPr>
                        <a:t>w/3, /3</a:t>
                      </a:r>
                      <a:endParaRPr lang="en-US" dirty="0">
                        <a:latin typeface="Garamond" panose="02020404030301010803" pitchFamily="18" charset="0"/>
                      </a:endParaRPr>
                    </a:p>
                  </a:txBody>
                  <a:tcPr marL="68580" marR="68580"/>
                </a:tc>
                <a:tc>
                  <a:txBody>
                    <a:bodyPr/>
                    <a:lstStyle/>
                    <a:p>
                      <a:r>
                        <a:rPr lang="en-US" dirty="0" smtClean="0">
                          <a:latin typeface="Garamond" panose="02020404030301010803" pitchFamily="18" charset="0"/>
                        </a:rPr>
                        <a:t>custody /15 interrogation</a:t>
                      </a:r>
                      <a:endParaRPr lang="en-US" dirty="0">
                        <a:latin typeface="Garamond" panose="02020404030301010803" pitchFamily="18" charset="0"/>
                      </a:endParaRPr>
                    </a:p>
                  </a:txBody>
                  <a:tcPr marL="68580" marR="68580"/>
                </a:tc>
                <a:tc>
                  <a:txBody>
                    <a:bodyPr/>
                    <a:lstStyle/>
                    <a:p>
                      <a:r>
                        <a:rPr lang="en-US" dirty="0" smtClean="0">
                          <a:latin typeface="Garamond" panose="02020404030301010803" pitchFamily="18" charset="0"/>
                        </a:rPr>
                        <a:t>Results must contain “custody” w/in 15 words of “interrogation.”</a:t>
                      </a:r>
                      <a:endParaRPr lang="en-US" dirty="0">
                        <a:latin typeface="Garamond" panose="02020404030301010803" pitchFamily="18" charset="0"/>
                      </a:endParaRPr>
                    </a:p>
                  </a:txBody>
                  <a:tcPr marL="68580" marR="68580"/>
                </a:tc>
              </a:tr>
              <a:tr h="654233">
                <a:tc>
                  <a:txBody>
                    <a:bodyPr/>
                    <a:lstStyle/>
                    <a:p>
                      <a:r>
                        <a:rPr lang="en-US" dirty="0" smtClean="0">
                          <a:latin typeface="Garamond" panose="02020404030301010803" pitchFamily="18" charset="0"/>
                        </a:rPr>
                        <a:t>*, !</a:t>
                      </a:r>
                      <a:endParaRPr lang="en-US" dirty="0">
                        <a:latin typeface="Garamond" panose="02020404030301010803" pitchFamily="18" charset="0"/>
                      </a:endParaRPr>
                    </a:p>
                  </a:txBody>
                  <a:tcPr marL="68580" marR="68580"/>
                </a:tc>
                <a:tc>
                  <a:txBody>
                    <a:bodyPr/>
                    <a:lstStyle/>
                    <a:p>
                      <a:r>
                        <a:rPr lang="en-US" dirty="0" err="1" smtClean="0">
                          <a:latin typeface="Garamond" panose="02020404030301010803" pitchFamily="18" charset="0"/>
                        </a:rPr>
                        <a:t>testif</a:t>
                      </a:r>
                      <a:r>
                        <a:rPr lang="en-US" dirty="0" smtClean="0">
                          <a:latin typeface="Garamond" panose="02020404030301010803" pitchFamily="18" charset="0"/>
                        </a:rPr>
                        <a:t>*</a:t>
                      </a:r>
                      <a:endParaRPr lang="en-US" dirty="0">
                        <a:latin typeface="Garamond" panose="02020404030301010803" pitchFamily="18" charset="0"/>
                      </a:endParaRPr>
                    </a:p>
                  </a:txBody>
                  <a:tcPr marL="68580" marR="68580"/>
                </a:tc>
                <a:tc>
                  <a:txBody>
                    <a:bodyPr/>
                    <a:lstStyle/>
                    <a:p>
                      <a:r>
                        <a:rPr lang="en-US" dirty="0" smtClean="0">
                          <a:latin typeface="Garamond" panose="02020404030301010803" pitchFamily="18" charset="0"/>
                        </a:rPr>
                        <a:t>Results must contain some variation of the stem “</a:t>
                      </a:r>
                      <a:r>
                        <a:rPr lang="en-US" dirty="0" err="1" smtClean="0">
                          <a:latin typeface="Garamond" panose="02020404030301010803" pitchFamily="18" charset="0"/>
                        </a:rPr>
                        <a:t>testif</a:t>
                      </a:r>
                      <a:r>
                        <a:rPr lang="en-US" dirty="0" smtClean="0">
                          <a:latin typeface="Garamond" panose="02020404030301010803" pitchFamily="18" charset="0"/>
                        </a:rPr>
                        <a:t>” such as testified, testify, testifying, etc.</a:t>
                      </a:r>
                      <a:endParaRPr lang="en-US" dirty="0">
                        <a:latin typeface="Garamond" panose="02020404030301010803" pitchFamily="18" charset="0"/>
                      </a:endParaRPr>
                    </a:p>
                  </a:txBody>
                  <a:tcPr marL="68580" marR="68580"/>
                </a:tc>
              </a:tr>
              <a:tr h="654233">
                <a:tc>
                  <a:txBody>
                    <a:bodyPr/>
                    <a:lstStyle/>
                    <a:p>
                      <a:r>
                        <a:rPr lang="en-US" dirty="0" smtClean="0">
                          <a:latin typeface="Garamond" panose="02020404030301010803" pitchFamily="18" charset="0"/>
                        </a:rPr>
                        <a:t>?</a:t>
                      </a:r>
                      <a:endParaRPr lang="en-US" dirty="0">
                        <a:latin typeface="Garamond" panose="02020404030301010803" pitchFamily="18" charset="0"/>
                      </a:endParaRPr>
                    </a:p>
                  </a:txBody>
                  <a:tcPr marL="68580" marR="68580"/>
                </a:tc>
                <a:tc>
                  <a:txBody>
                    <a:bodyPr/>
                    <a:lstStyle/>
                    <a:p>
                      <a:r>
                        <a:rPr lang="en-US" dirty="0" err="1" smtClean="0">
                          <a:latin typeface="Garamond" panose="02020404030301010803" pitchFamily="18" charset="0"/>
                        </a:rPr>
                        <a:t>mari?uana</a:t>
                      </a:r>
                      <a:endParaRPr lang="en-US" dirty="0">
                        <a:latin typeface="Garamond" panose="02020404030301010803" pitchFamily="18" charset="0"/>
                      </a:endParaRPr>
                    </a:p>
                  </a:txBody>
                  <a:tcPr marL="68580" marR="68580"/>
                </a:tc>
                <a:tc>
                  <a:txBody>
                    <a:bodyPr/>
                    <a:lstStyle/>
                    <a:p>
                      <a:r>
                        <a:rPr lang="en-US" dirty="0" smtClean="0">
                          <a:latin typeface="Garamond" panose="02020404030301010803" pitchFamily="18" charset="0"/>
                        </a:rPr>
                        <a:t>Results must contain m-a-r-</a:t>
                      </a:r>
                      <a:r>
                        <a:rPr lang="en-US" dirty="0" err="1" smtClean="0">
                          <a:latin typeface="Garamond" panose="02020404030301010803" pitchFamily="18" charset="0"/>
                        </a:rPr>
                        <a:t>i</a:t>
                      </a:r>
                      <a:r>
                        <a:rPr lang="en-US" dirty="0" smtClean="0">
                          <a:latin typeface="Garamond" panose="02020404030301010803" pitchFamily="18" charset="0"/>
                        </a:rPr>
                        <a:t>-_-u-a-n-a</a:t>
                      </a:r>
                      <a:r>
                        <a:rPr lang="en-US" baseline="0" dirty="0" smtClean="0">
                          <a:latin typeface="Garamond" panose="02020404030301010803" pitchFamily="18" charset="0"/>
                        </a:rPr>
                        <a:t> with any letter substituted for the question mark</a:t>
                      </a:r>
                      <a:endParaRPr lang="en-US" dirty="0">
                        <a:latin typeface="Garamond" panose="02020404030301010803" pitchFamily="18" charset="0"/>
                      </a:endParaRPr>
                    </a:p>
                  </a:txBody>
                  <a:tcPr marL="68580" marR="68580"/>
                </a:tc>
              </a:tr>
              <a:tr h="373848">
                <a:tc>
                  <a:txBody>
                    <a:bodyPr/>
                    <a:lstStyle/>
                    <a:p>
                      <a:r>
                        <a:rPr lang="en-US" dirty="0" smtClean="0">
                          <a:latin typeface="Garamond" panose="02020404030301010803" pitchFamily="18" charset="0"/>
                        </a:rPr>
                        <a:t>“ ”</a:t>
                      </a:r>
                      <a:endParaRPr lang="en-US" dirty="0">
                        <a:latin typeface="Garamond" panose="02020404030301010803" pitchFamily="18" charset="0"/>
                      </a:endParaRPr>
                    </a:p>
                  </a:txBody>
                  <a:tcPr marL="68580" marR="68580"/>
                </a:tc>
                <a:tc>
                  <a:txBody>
                    <a:bodyPr/>
                    <a:lstStyle/>
                    <a:p>
                      <a:r>
                        <a:rPr lang="en-US" dirty="0" smtClean="0">
                          <a:latin typeface="Garamond" panose="02020404030301010803" pitchFamily="18" charset="0"/>
                        </a:rPr>
                        <a:t>“estate tax”</a:t>
                      </a:r>
                      <a:endParaRPr lang="en-US" dirty="0">
                        <a:latin typeface="Garamond" panose="02020404030301010803" pitchFamily="18" charset="0"/>
                      </a:endParaRPr>
                    </a:p>
                  </a:txBody>
                  <a:tcPr marL="68580" marR="68580"/>
                </a:tc>
                <a:tc>
                  <a:txBody>
                    <a:bodyPr/>
                    <a:lstStyle/>
                    <a:p>
                      <a:r>
                        <a:rPr lang="en-US" dirty="0" smtClean="0">
                          <a:latin typeface="Garamond" panose="02020404030301010803" pitchFamily="18" charset="0"/>
                        </a:rPr>
                        <a:t>Results must contain the exact phrase “estate tax”</a:t>
                      </a:r>
                      <a:endParaRPr lang="en-US" dirty="0">
                        <a:latin typeface="Garamond" panose="02020404030301010803" pitchFamily="18" charset="0"/>
                      </a:endParaRPr>
                    </a:p>
                  </a:txBody>
                  <a:tcPr marL="68580" marR="68580"/>
                </a:tc>
              </a:tr>
              <a:tr h="654233">
                <a:tc>
                  <a:txBody>
                    <a:bodyPr/>
                    <a:lstStyle/>
                    <a:p>
                      <a:r>
                        <a:rPr lang="en-US" dirty="0" smtClean="0">
                          <a:latin typeface="Garamond" panose="02020404030301010803" pitchFamily="18" charset="0"/>
                        </a:rPr>
                        <a:t>( </a:t>
                      </a:r>
                      <a:r>
                        <a:rPr lang="en-US" baseline="0" dirty="0" smtClean="0">
                          <a:latin typeface="Garamond" panose="02020404030301010803" pitchFamily="18" charset="0"/>
                        </a:rPr>
                        <a:t> )</a:t>
                      </a:r>
                      <a:endParaRPr lang="en-US" dirty="0">
                        <a:latin typeface="Garamond" panose="02020404030301010803" pitchFamily="18" charset="0"/>
                      </a:endParaRPr>
                    </a:p>
                  </a:txBody>
                  <a:tcPr marL="68580" marR="68580"/>
                </a:tc>
                <a:tc>
                  <a:txBody>
                    <a:bodyPr/>
                    <a:lstStyle/>
                    <a:p>
                      <a:r>
                        <a:rPr lang="en-US" dirty="0" smtClean="0">
                          <a:latin typeface="Garamond" panose="02020404030301010803" pitchFamily="18" charset="0"/>
                        </a:rPr>
                        <a:t>(confront OR</a:t>
                      </a:r>
                      <a:r>
                        <a:rPr lang="en-US" baseline="0" dirty="0" smtClean="0">
                          <a:latin typeface="Garamond" panose="02020404030301010803" pitchFamily="18" charset="0"/>
                        </a:rPr>
                        <a:t> cross-examine)</a:t>
                      </a:r>
                      <a:endParaRPr lang="en-US" dirty="0">
                        <a:latin typeface="Garamond" panose="02020404030301010803" pitchFamily="18" charset="0"/>
                      </a:endParaRPr>
                    </a:p>
                  </a:txBody>
                  <a:tcPr marL="68580" marR="68580"/>
                </a:tc>
                <a:tc>
                  <a:txBody>
                    <a:bodyPr/>
                    <a:lstStyle/>
                    <a:p>
                      <a:r>
                        <a:rPr lang="en-US" dirty="0" smtClean="0">
                          <a:latin typeface="Garamond" panose="02020404030301010803" pitchFamily="18" charset="0"/>
                        </a:rPr>
                        <a:t>Parentheses tells Fastcase</a:t>
                      </a:r>
                      <a:r>
                        <a:rPr lang="en-US" baseline="0" dirty="0" smtClean="0">
                          <a:latin typeface="Garamond" panose="02020404030301010803" pitchFamily="18" charset="0"/>
                        </a:rPr>
                        <a:t> to do the operations contained within it before doing things outside</a:t>
                      </a:r>
                      <a:endParaRPr lang="en-US" dirty="0">
                        <a:latin typeface="Garamond" panose="02020404030301010803" pitchFamily="18" charset="0"/>
                      </a:endParaRPr>
                    </a:p>
                  </a:txBody>
                  <a:tcPr marL="68580" marR="68580"/>
                </a:tc>
              </a:tr>
            </a:tbl>
          </a:graphicData>
        </a:graphic>
      </p:graphicFrame>
    </p:spTree>
    <p:extLst>
      <p:ext uri="{BB962C8B-B14F-4D97-AF65-F5344CB8AC3E}">
        <p14:creationId xmlns:p14="http://schemas.microsoft.com/office/powerpoint/2010/main" val="3160400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materials other than case law</a:t>
            </a:r>
            <a:endParaRPr lang="en-US" dirty="0"/>
          </a:p>
        </p:txBody>
      </p:sp>
      <p:sp>
        <p:nvSpPr>
          <p:cNvPr id="4" name="Content Placeholder 3"/>
          <p:cNvSpPr>
            <a:spLocks noGrp="1"/>
          </p:cNvSpPr>
          <p:nvPr>
            <p:ph sz="half" idx="1"/>
          </p:nvPr>
        </p:nvSpPr>
        <p:spPr/>
        <p:txBody>
          <a:bodyPr/>
          <a:lstStyle/>
          <a:p>
            <a:r>
              <a:rPr lang="en-US" dirty="0" smtClean="0"/>
              <a:t>Unlike </a:t>
            </a:r>
            <a:r>
              <a:rPr lang="en-US" dirty="0" err="1" smtClean="0"/>
              <a:t>caselaw</a:t>
            </a:r>
            <a:r>
              <a:rPr lang="en-US" dirty="0" smtClean="0"/>
              <a:t>, statutes and regulations are likely to be created and organized in a logical manner. Statutes involving real property are likely to in the same title. Regulations involving zoning are like to be in the same section.</a:t>
            </a:r>
          </a:p>
          <a:p>
            <a:r>
              <a:rPr lang="en-US" dirty="0" smtClean="0"/>
              <a:t>Instead of searching with a generic term, it can be easier and more effective to browse for the materials. Fastcase and other databases frequently maintain an index of statutes, regulations, court rules and other materials, which can be browsed through in order. </a:t>
            </a:r>
            <a:endParaRPr lang="en-US" dirty="0"/>
          </a:p>
        </p:txBody>
      </p:sp>
      <p:pic>
        <p:nvPicPr>
          <p:cNvPr id="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680200" y="2491581"/>
            <a:ext cx="4438650"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9023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Statutes as starting places for research</a:t>
            </a:r>
            <a:endParaRPr lang="en-US" dirty="0"/>
          </a:p>
        </p:txBody>
      </p:sp>
      <p:pic>
        <p:nvPicPr>
          <p:cNvPr id="5" name="Content Placeholder 4"/>
          <p:cNvPicPr>
            <a:picLocks noGrp="1" noChangeAspect="1"/>
          </p:cNvPicPr>
          <p:nvPr>
            <p:ph sz="half" idx="1"/>
          </p:nvPr>
        </p:nvPicPr>
        <p:blipFill>
          <a:blip r:embed="rId3"/>
          <a:stretch>
            <a:fillRect/>
          </a:stretch>
        </p:blipFill>
        <p:spPr>
          <a:xfrm>
            <a:off x="504893" y="2227263"/>
            <a:ext cx="4764945" cy="4378253"/>
          </a:xfrm>
          <a:prstGeom prst="rect">
            <a:avLst/>
          </a:prstGeom>
        </p:spPr>
      </p:pic>
      <p:sp>
        <p:nvSpPr>
          <p:cNvPr id="4" name="Content Placeholder 3"/>
          <p:cNvSpPr>
            <a:spLocks noGrp="1"/>
          </p:cNvSpPr>
          <p:nvPr>
            <p:ph sz="half" idx="2"/>
          </p:nvPr>
        </p:nvSpPr>
        <p:spPr/>
        <p:txBody>
          <a:bodyPr/>
          <a:lstStyle/>
          <a:p>
            <a:r>
              <a:rPr lang="en-US" dirty="0" smtClean="0"/>
              <a:t>Annotated statutes can also be a valuable starting place for further research. On the left, you see </a:t>
            </a:r>
            <a:r>
              <a:rPr lang="en-US" b="1" dirty="0"/>
              <a:t>Wis. Stat. Sec. 968.22 Effect of technical irregularities. (Wisconsin Statutes (2015 Edition</a:t>
            </a:r>
            <a:r>
              <a:rPr lang="en-US" b="1" dirty="0" smtClean="0"/>
              <a:t>)). </a:t>
            </a:r>
            <a:r>
              <a:rPr lang="en-US" dirty="0" smtClean="0"/>
              <a:t>This statute includes an annotation to the Wisconsin Constitution regarding the topic of search warrants and cars.</a:t>
            </a:r>
            <a:endParaRPr lang="en-US" b="1" dirty="0"/>
          </a:p>
          <a:p>
            <a:endParaRPr lang="en-US" dirty="0"/>
          </a:p>
        </p:txBody>
      </p:sp>
    </p:spTree>
    <p:extLst>
      <p:ext uri="{BB962C8B-B14F-4D97-AF65-F5344CB8AC3E}">
        <p14:creationId xmlns:p14="http://schemas.microsoft.com/office/powerpoint/2010/main" val="465228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is a database?</a:t>
            </a:r>
            <a:endParaRPr lang="en-US" dirty="0"/>
          </a:p>
        </p:txBody>
      </p:sp>
      <p:sp>
        <p:nvSpPr>
          <p:cNvPr id="3" name="Content Placeholder 2"/>
          <p:cNvSpPr>
            <a:spLocks noGrp="1"/>
          </p:cNvSpPr>
          <p:nvPr>
            <p:ph sz="half" idx="1"/>
          </p:nvPr>
        </p:nvSpPr>
        <p:spPr>
          <a:xfrm>
            <a:off x="6280244" y="2483185"/>
            <a:ext cx="5422390" cy="3633047"/>
          </a:xfrm>
        </p:spPr>
        <p:txBody>
          <a:bodyPr/>
          <a:lstStyle/>
          <a:p>
            <a:r>
              <a:rPr lang="en-US" dirty="0" smtClean="0"/>
              <a:t>A database is a collection of information, with features that allow a user to organize and see connections that would not otherwise be understandable or apparent</a:t>
            </a:r>
            <a:endParaRPr lang="en-US" dirty="0"/>
          </a:p>
        </p:txBody>
      </p:sp>
      <p:pic>
        <p:nvPicPr>
          <p:cNvPr id="5" name="Content Placeholder 4"/>
          <p:cNvPicPr>
            <a:picLocks noGrp="1" noChangeAspect="1"/>
          </p:cNvPicPr>
          <p:nvPr>
            <p:ph sz="half" idx="2"/>
          </p:nvPr>
        </p:nvPicPr>
        <p:blipFill>
          <a:blip r:embed="rId3"/>
          <a:stretch>
            <a:fillRect/>
          </a:stretch>
        </p:blipFill>
        <p:spPr>
          <a:xfrm>
            <a:off x="963061" y="2482850"/>
            <a:ext cx="4496903" cy="3633788"/>
          </a:xfrm>
          <a:prstGeom prst="rect">
            <a:avLst/>
          </a:prstGeom>
        </p:spPr>
      </p:pic>
    </p:spTree>
    <p:extLst>
      <p:ext uri="{BB962C8B-B14F-4D97-AF65-F5344CB8AC3E}">
        <p14:creationId xmlns:p14="http://schemas.microsoft.com/office/powerpoint/2010/main" val="4065237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process</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232058455"/>
              </p:ext>
            </p:extLst>
          </p:nvPr>
        </p:nvGraphicFramePr>
        <p:xfrm>
          <a:off x="1981200" y="1600200"/>
          <a:ext cx="3657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sz="quarter" idx="2"/>
          </p:nvPr>
        </p:nvSpPr>
        <p:spPr/>
        <p:txBody>
          <a:bodyPr/>
          <a:lstStyle/>
          <a:p>
            <a:r>
              <a:rPr lang="en-US" dirty="0" smtClean="0"/>
              <a:t>A good search is like a dance — general steps you follow with added flourish to impress people</a:t>
            </a:r>
            <a:endParaRPr lang="en-US" dirty="0"/>
          </a:p>
        </p:txBody>
      </p:sp>
      <p:sp>
        <p:nvSpPr>
          <p:cNvPr id="6" name="Rectangle 5"/>
          <p:cNvSpPr/>
          <p:nvPr/>
        </p:nvSpPr>
        <p:spPr>
          <a:xfrm>
            <a:off x="2668164" y="3352801"/>
            <a:ext cx="2223391" cy="830997"/>
          </a:xfrm>
          <a:prstGeom prst="rect">
            <a:avLst/>
          </a:prstGeom>
          <a:noFill/>
        </p:spPr>
        <p:txBody>
          <a:bodyPr wrap="square" lIns="91440" tIns="45720" rIns="91440" bIns="45720">
            <a:spAutoFit/>
          </a:bodyPr>
          <a:lstStyle/>
          <a:p>
            <a:pPr algn="ctr"/>
            <a:r>
              <a:rPr lang="en-US" sz="2400" b="1" dirty="0">
                <a:ln w="22225">
                  <a:solidFill>
                    <a:schemeClr val="accent2"/>
                  </a:solidFill>
                  <a:prstDash val="solid"/>
                </a:ln>
                <a:solidFill>
                  <a:schemeClr val="accent2">
                    <a:lumMod val="40000"/>
                    <a:lumOff val="60000"/>
                  </a:schemeClr>
                </a:solidFill>
                <a:latin typeface="Garamond" panose="02020404030301010803" pitchFamily="18" charset="0"/>
              </a:rPr>
              <a:t>Legal Research Dance</a:t>
            </a:r>
            <a:endParaRPr lang="en-US" sz="2400" b="1" dirty="0">
              <a:ln w="22225">
                <a:solidFill>
                  <a:schemeClr val="accent2"/>
                </a:solidFill>
                <a:prstDash val="solid"/>
              </a:ln>
              <a:solidFill>
                <a:schemeClr val="accent2">
                  <a:lumMod val="40000"/>
                  <a:lumOff val="60000"/>
                </a:schemeClr>
              </a:solidFill>
              <a:latin typeface="Garamond" panose="02020404030301010803" pitchFamily="18" charset="0"/>
            </a:endParaRPr>
          </a:p>
        </p:txBody>
      </p:sp>
    </p:spTree>
    <p:extLst>
      <p:ext uri="{BB962C8B-B14F-4D97-AF65-F5344CB8AC3E}">
        <p14:creationId xmlns:p14="http://schemas.microsoft.com/office/powerpoint/2010/main" val="1031149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versus non integrated content</a:t>
            </a:r>
            <a:endParaRPr lang="en-US" dirty="0"/>
          </a:p>
        </p:txBody>
      </p:sp>
      <p:sp>
        <p:nvSpPr>
          <p:cNvPr id="3" name="Content Placeholder 2"/>
          <p:cNvSpPr>
            <a:spLocks noGrp="1"/>
          </p:cNvSpPr>
          <p:nvPr>
            <p:ph sz="half" idx="1"/>
          </p:nvPr>
        </p:nvSpPr>
        <p:spPr/>
        <p:txBody>
          <a:bodyPr/>
          <a:lstStyle/>
          <a:p>
            <a:endParaRPr lang="en-US" dirty="0" smtClean="0"/>
          </a:p>
          <a:p>
            <a:r>
              <a:rPr lang="en-US" dirty="0" smtClean="0"/>
              <a:t>Integrated content is content that is stored within the database. </a:t>
            </a:r>
          </a:p>
          <a:p>
            <a:r>
              <a:rPr lang="en-US" dirty="0" smtClean="0"/>
              <a:t>All content is indexed by the curators of the database. </a:t>
            </a:r>
          </a:p>
          <a:p>
            <a:r>
              <a:rPr lang="en-US" dirty="0" smtClean="0"/>
              <a:t>Content is within the control of the database as to whether it is available to the user or not.</a:t>
            </a:r>
          </a:p>
          <a:p>
            <a:endParaRPr lang="en-US" dirty="0"/>
          </a:p>
        </p:txBody>
      </p:sp>
      <p:sp>
        <p:nvSpPr>
          <p:cNvPr id="4" name="Content Placeholder 3"/>
          <p:cNvSpPr>
            <a:spLocks noGrp="1"/>
          </p:cNvSpPr>
          <p:nvPr>
            <p:ph sz="half" idx="2"/>
          </p:nvPr>
        </p:nvSpPr>
        <p:spPr/>
        <p:txBody>
          <a:bodyPr/>
          <a:lstStyle/>
          <a:p>
            <a:r>
              <a:rPr lang="en-US" dirty="0" smtClean="0"/>
              <a:t>Non-integrated content is content that is linked to a database</a:t>
            </a:r>
          </a:p>
          <a:p>
            <a:r>
              <a:rPr lang="en-US" dirty="0" smtClean="0"/>
              <a:t>Content may be not indexed, or only partially indexed.</a:t>
            </a:r>
          </a:p>
          <a:p>
            <a:r>
              <a:rPr lang="en-US" dirty="0" smtClean="0"/>
              <a:t>Content is maintained by another entity, and therefore access is maintained by another entity.</a:t>
            </a:r>
            <a:endParaRPr lang="en-US" dirty="0"/>
          </a:p>
        </p:txBody>
      </p:sp>
    </p:spTree>
    <p:extLst>
      <p:ext uri="{BB962C8B-B14F-4D97-AF65-F5344CB8AC3E}">
        <p14:creationId xmlns:p14="http://schemas.microsoft.com/office/powerpoint/2010/main" val="3162954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Indexed Database?</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532036035"/>
              </p:ext>
            </p:extLst>
          </p:nvPr>
        </p:nvGraphicFramePr>
        <p:xfrm>
          <a:off x="581025" y="2227263"/>
          <a:ext cx="5422900" cy="3633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6"/>
          <p:cNvSpPr>
            <a:spLocks noGrp="1"/>
          </p:cNvSpPr>
          <p:nvPr>
            <p:ph sz="half" idx="2"/>
          </p:nvPr>
        </p:nvSpPr>
        <p:spPr/>
        <p:txBody>
          <a:bodyPr/>
          <a:lstStyle/>
          <a:p>
            <a:pPr lvl="0"/>
            <a:r>
              <a:rPr lang="en-US" dirty="0" smtClean="0"/>
              <a:t>Downsides:</a:t>
            </a:r>
          </a:p>
          <a:p>
            <a:pPr lvl="1"/>
            <a:r>
              <a:rPr lang="en-US" dirty="0" smtClean="0"/>
              <a:t>Multiple editors can lead to inconsistently indexed materials</a:t>
            </a:r>
          </a:p>
          <a:p>
            <a:pPr lvl="1"/>
            <a:r>
              <a:rPr lang="en-US" dirty="0" smtClean="0"/>
              <a:t>If the researcher does not locate the correct topic, they will miss vital information</a:t>
            </a:r>
          </a:p>
          <a:p>
            <a:pPr lvl="1"/>
            <a:r>
              <a:rPr lang="en-US" dirty="0" smtClean="0"/>
              <a:t>Expensive and time-consuming to maintain</a:t>
            </a:r>
            <a:endParaRPr lang="en-US" dirty="0"/>
          </a:p>
          <a:p>
            <a:endParaRPr lang="en-US" dirty="0"/>
          </a:p>
        </p:txBody>
      </p:sp>
    </p:spTree>
    <p:extLst>
      <p:ext uri="{BB962C8B-B14F-4D97-AF65-F5344CB8AC3E}">
        <p14:creationId xmlns:p14="http://schemas.microsoft.com/office/powerpoint/2010/main" val="1215548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Indexed Databases</a:t>
            </a:r>
            <a:endParaRPr lang="en-US" dirty="0"/>
          </a:p>
        </p:txBody>
      </p:sp>
      <p:sp>
        <p:nvSpPr>
          <p:cNvPr id="4" name="Content Placeholder 3"/>
          <p:cNvSpPr>
            <a:spLocks noGrp="1"/>
          </p:cNvSpPr>
          <p:nvPr>
            <p:ph sz="half" idx="2"/>
          </p:nvPr>
        </p:nvSpPr>
        <p:spPr/>
        <p:txBody>
          <a:bodyPr/>
          <a:lstStyle/>
          <a:p>
            <a:r>
              <a:rPr lang="en-US" dirty="0" smtClean="0"/>
              <a:t>Example on the left: Yahoo in 1998.</a:t>
            </a:r>
          </a:p>
          <a:p>
            <a:r>
              <a:rPr lang="en-US" dirty="0" smtClean="0"/>
              <a:t>Legal examples: </a:t>
            </a:r>
          </a:p>
          <a:p>
            <a:pPr lvl="1"/>
            <a:r>
              <a:rPr lang="en-US" dirty="0" smtClean="0"/>
              <a:t> American Law Reports</a:t>
            </a:r>
          </a:p>
          <a:p>
            <a:pPr lvl="1"/>
            <a:r>
              <a:rPr lang="en-US" dirty="0" err="1" smtClean="0"/>
              <a:t>Keycites</a:t>
            </a:r>
            <a:endParaRPr lang="en-US" dirty="0" smtClean="0"/>
          </a:p>
          <a:p>
            <a:pPr lvl="1"/>
            <a:r>
              <a:rPr lang="en-US" dirty="0" smtClean="0"/>
              <a:t>Legal Indexes</a:t>
            </a:r>
            <a:endParaRPr lang="en-US" dirty="0"/>
          </a:p>
        </p:txBody>
      </p:sp>
      <p:pic>
        <p:nvPicPr>
          <p:cNvPr id="6" name="Picture 2" descr="http://www.thewire.com/static/img/upload/2013/09/27/rendered/16bef4ae64ea5c4def56fd8e88104c14_623x613.png"/>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tretch/>
        </p:blipFill>
        <p:spPr bwMode="auto">
          <a:xfrm>
            <a:off x="1445942" y="2227263"/>
            <a:ext cx="3693065" cy="3633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16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a Full-text database</a:t>
            </a:r>
          </a:p>
        </p:txBody>
      </p:sp>
      <p:graphicFrame>
        <p:nvGraphicFramePr>
          <p:cNvPr id="7" name="Content Placeholder 5"/>
          <p:cNvGraphicFramePr>
            <a:graphicFrameLocks noGrp="1"/>
          </p:cNvGraphicFramePr>
          <p:nvPr>
            <p:ph sz="half" idx="1"/>
            <p:extLst>
              <p:ext uri="{D42A27DB-BD31-4B8C-83A1-F6EECF244321}">
                <p14:modId xmlns:p14="http://schemas.microsoft.com/office/powerpoint/2010/main" val="4013808682"/>
              </p:ext>
            </p:extLst>
          </p:nvPr>
        </p:nvGraphicFramePr>
        <p:xfrm>
          <a:off x="581025" y="2227263"/>
          <a:ext cx="5422900" cy="363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2"/>
          <p:cNvSpPr>
            <a:spLocks noGrp="1"/>
          </p:cNvSpPr>
          <p:nvPr>
            <p:ph sz="half" idx="2"/>
          </p:nvPr>
        </p:nvSpPr>
        <p:spPr/>
        <p:txBody>
          <a:bodyPr/>
          <a:lstStyle/>
          <a:p>
            <a:r>
              <a:rPr lang="en-US" dirty="0" smtClean="0"/>
              <a:t>For example: type in the word landlord</a:t>
            </a:r>
          </a:p>
          <a:p>
            <a:r>
              <a:rPr lang="en-US" dirty="0" smtClean="0"/>
              <a:t>Benefits:</a:t>
            </a:r>
          </a:p>
          <a:p>
            <a:pPr lvl="1"/>
            <a:r>
              <a:rPr lang="en-US" dirty="0" smtClean="0"/>
              <a:t>Ease of use</a:t>
            </a:r>
          </a:p>
          <a:p>
            <a:pPr lvl="1"/>
            <a:r>
              <a:rPr lang="en-US" dirty="0" smtClean="0"/>
              <a:t>Searches are not limited to someone else’s categorization</a:t>
            </a:r>
          </a:p>
          <a:p>
            <a:pPr lvl="1"/>
            <a:r>
              <a:rPr lang="en-US" dirty="0" smtClean="0"/>
              <a:t>Fast update for immediate accessibility to new materials</a:t>
            </a:r>
          </a:p>
          <a:p>
            <a:pPr lvl="1"/>
            <a:endParaRPr lang="en-US" dirty="0" smtClean="0"/>
          </a:p>
          <a:p>
            <a:endParaRPr lang="en-US" dirty="0"/>
          </a:p>
        </p:txBody>
      </p:sp>
    </p:spTree>
    <p:extLst>
      <p:ext uri="{BB962C8B-B14F-4D97-AF65-F5344CB8AC3E}">
        <p14:creationId xmlns:p14="http://schemas.microsoft.com/office/powerpoint/2010/main" val="2316684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Full-text database</a:t>
            </a:r>
            <a:endParaRPr lang="en-US" dirty="0"/>
          </a:p>
        </p:txBody>
      </p:sp>
      <p:sp>
        <p:nvSpPr>
          <p:cNvPr id="3" name="Content Placeholder 2"/>
          <p:cNvSpPr>
            <a:spLocks noGrp="1"/>
          </p:cNvSpPr>
          <p:nvPr>
            <p:ph sz="half" idx="1"/>
          </p:nvPr>
        </p:nvSpPr>
        <p:spPr/>
        <p:txBody>
          <a:bodyPr/>
          <a:lstStyle/>
          <a:p>
            <a:r>
              <a:rPr lang="en-US" dirty="0" smtClean="0"/>
              <a:t>Example on the right: Google, circa 2016</a:t>
            </a:r>
          </a:p>
          <a:p>
            <a:r>
              <a:rPr lang="en-US" dirty="0" smtClean="0"/>
              <a:t>Legal examples:</a:t>
            </a:r>
          </a:p>
          <a:p>
            <a:pPr lvl="1"/>
            <a:r>
              <a:rPr lang="en-US" dirty="0" smtClean="0"/>
              <a:t>Fastcase</a:t>
            </a:r>
          </a:p>
          <a:p>
            <a:pPr lvl="1"/>
            <a:r>
              <a:rPr lang="en-US" dirty="0" smtClean="0"/>
              <a:t>Public Library of Law</a:t>
            </a:r>
            <a:endParaRPr lang="en-US" dirty="0"/>
          </a:p>
        </p:txBody>
      </p:sp>
      <p:pic>
        <p:nvPicPr>
          <p:cNvPr id="5" name="Picture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88075" y="2832799"/>
            <a:ext cx="5422900" cy="2422715"/>
          </a:xfrm>
        </p:spPr>
      </p:pic>
    </p:spTree>
    <p:extLst>
      <p:ext uri="{BB962C8B-B14F-4D97-AF65-F5344CB8AC3E}">
        <p14:creationId xmlns:p14="http://schemas.microsoft.com/office/powerpoint/2010/main" val="3490819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Language Searching</a:t>
            </a:r>
            <a:endParaRPr lang="en-US" dirty="0"/>
          </a:p>
        </p:txBody>
      </p:sp>
      <p:sp>
        <p:nvSpPr>
          <p:cNvPr id="3" name="Content Placeholder 2"/>
          <p:cNvSpPr>
            <a:spLocks noGrp="1"/>
          </p:cNvSpPr>
          <p:nvPr>
            <p:ph sz="half" idx="1"/>
          </p:nvPr>
        </p:nvSpPr>
        <p:spPr/>
        <p:txBody>
          <a:bodyPr>
            <a:normAutofit/>
          </a:bodyPr>
          <a:lstStyle/>
          <a:p>
            <a:r>
              <a:rPr lang="en-US" dirty="0" smtClean="0"/>
              <a:t>Natural language searches are searches using regular sentence construction.  No specific phrasing or terminology needed.</a:t>
            </a:r>
          </a:p>
          <a:p>
            <a:r>
              <a:rPr lang="en-US" dirty="0" smtClean="0"/>
              <a:t>The </a:t>
            </a:r>
            <a:r>
              <a:rPr lang="en-US" dirty="0"/>
              <a:t>search engine then takes that query and uses it to try and figure out exactly what it is you want to find. </a:t>
            </a:r>
            <a:endParaRPr lang="en-US" dirty="0" smtClean="0"/>
          </a:p>
          <a:p>
            <a:r>
              <a:rPr lang="en-US" dirty="0" smtClean="0"/>
              <a:t>Examples: </a:t>
            </a:r>
          </a:p>
          <a:p>
            <a:pPr lvl="1"/>
            <a:r>
              <a:rPr lang="en-US" dirty="0" smtClean="0"/>
              <a:t>What is an affidavit?</a:t>
            </a:r>
          </a:p>
          <a:p>
            <a:pPr lvl="1"/>
            <a:r>
              <a:rPr lang="en-US" dirty="0" smtClean="0"/>
              <a:t>What is the statute of limitations for assault?</a:t>
            </a:r>
          </a:p>
          <a:p>
            <a:pPr lvl="1"/>
            <a:r>
              <a:rPr lang="en-US" dirty="0" smtClean="0"/>
              <a:t>What is the Fourth Amendment?</a:t>
            </a:r>
            <a:endParaRPr lang="en-US" dirty="0"/>
          </a:p>
        </p:txBody>
      </p:sp>
      <p:sp>
        <p:nvSpPr>
          <p:cNvPr id="4" name="Content Placeholder 3"/>
          <p:cNvSpPr>
            <a:spLocks noGrp="1"/>
          </p:cNvSpPr>
          <p:nvPr>
            <p:ph sz="half" idx="2"/>
          </p:nvPr>
        </p:nvSpPr>
        <p:spPr/>
        <p:txBody>
          <a:bodyPr>
            <a:normAutofit/>
          </a:bodyPr>
          <a:lstStyle/>
          <a:p>
            <a:r>
              <a:rPr lang="en-US" dirty="0" smtClean="0"/>
              <a:t>Benefits:</a:t>
            </a:r>
          </a:p>
          <a:p>
            <a:pPr lvl="1"/>
            <a:r>
              <a:rPr lang="en-US" dirty="0" smtClean="0"/>
              <a:t>Easy to construct</a:t>
            </a:r>
          </a:p>
          <a:p>
            <a:r>
              <a:rPr lang="en-US" dirty="0" smtClean="0"/>
              <a:t>Downsides:</a:t>
            </a:r>
          </a:p>
          <a:p>
            <a:pPr lvl="1"/>
            <a:r>
              <a:rPr lang="en-US" dirty="0"/>
              <a:t>By using a natural language search, you are essentially leaving it up to the computer to decide what it thinks is </a:t>
            </a:r>
            <a:r>
              <a:rPr lang="en-US" dirty="0" smtClean="0"/>
              <a:t>relevant</a:t>
            </a:r>
          </a:p>
          <a:p>
            <a:pPr lvl="1"/>
            <a:r>
              <a:rPr lang="en-US" dirty="0" smtClean="0"/>
              <a:t>To achieve a higher level of accuracy, natural language search engines require many questions on the topic. If it is a new concept or infrequently searched, the search is less likely to be accurate.</a:t>
            </a:r>
          </a:p>
          <a:p>
            <a:endParaRPr lang="en-US" dirty="0"/>
          </a:p>
        </p:txBody>
      </p:sp>
    </p:spTree>
    <p:extLst>
      <p:ext uri="{BB962C8B-B14F-4D97-AF65-F5344CB8AC3E}">
        <p14:creationId xmlns:p14="http://schemas.microsoft.com/office/powerpoint/2010/main" val="1343099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Sample natural language Search</a:t>
            </a:r>
            <a:endParaRPr lang="en-US" dirty="0"/>
          </a:p>
        </p:txBody>
      </p:sp>
      <p:pic>
        <p:nvPicPr>
          <p:cNvPr id="8" name="Content Placeholder 7"/>
          <p:cNvPicPr>
            <a:picLocks noGrp="1" noChangeAspect="1"/>
          </p:cNvPicPr>
          <p:nvPr>
            <p:ph idx="1"/>
          </p:nvPr>
        </p:nvPicPr>
        <p:blipFill>
          <a:blip r:embed="rId3"/>
          <a:stretch>
            <a:fillRect/>
          </a:stretch>
        </p:blipFill>
        <p:spPr>
          <a:xfrm>
            <a:off x="468923" y="2648828"/>
            <a:ext cx="11319267" cy="2474157"/>
          </a:xfrm>
          <a:prstGeom prst="rect">
            <a:avLst/>
          </a:prstGeom>
        </p:spPr>
      </p:pic>
    </p:spTree>
    <p:extLst>
      <p:ext uri="{BB962C8B-B14F-4D97-AF65-F5344CB8AC3E}">
        <p14:creationId xmlns:p14="http://schemas.microsoft.com/office/powerpoint/2010/main" val="3290737227"/>
      </p:ext>
    </p:extLst>
  </p:cSld>
  <p:clrMapOvr>
    <a:masterClrMapping/>
  </p:clrMapOvr>
</p:sld>
</file>

<file path=ppt/theme/theme1.xml><?xml version="1.0" encoding="utf-8"?>
<a:theme xmlns:a="http://schemas.openxmlformats.org/drawingml/2006/main" name="Dividend">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1421</TotalTime>
  <Words>2073</Words>
  <Application>Microsoft Office PowerPoint</Application>
  <PresentationFormat>Widescreen</PresentationFormat>
  <Paragraphs>170</Paragraphs>
  <Slides>20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vt:lpstr>
      <vt:lpstr>Calibri Light</vt:lpstr>
      <vt:lpstr>Garamond</vt:lpstr>
      <vt:lpstr>Gill Sans MT</vt:lpstr>
      <vt:lpstr>Wingdings 2</vt:lpstr>
      <vt:lpstr>Dividend</vt:lpstr>
      <vt:lpstr>Basic Legal Search Using Fastcase</vt:lpstr>
      <vt:lpstr>So what is a database?</vt:lpstr>
      <vt:lpstr>Integrated versus non integrated content</vt:lpstr>
      <vt:lpstr>What is an Indexed Database?</vt:lpstr>
      <vt:lpstr>Examples of Indexed Databases</vt:lpstr>
      <vt:lpstr>What is a Full-text database</vt:lpstr>
      <vt:lpstr>Examples of Full-text database</vt:lpstr>
      <vt:lpstr>Natural Language Searching</vt:lpstr>
      <vt:lpstr>Sample natural language Search</vt:lpstr>
      <vt:lpstr>History</vt:lpstr>
      <vt:lpstr>Boolean Searching</vt:lpstr>
      <vt:lpstr>Sample Boolean search</vt:lpstr>
      <vt:lpstr>Develop a research strategy</vt:lpstr>
      <vt:lpstr>5 W’s</vt:lpstr>
      <vt:lpstr>Legal Principles</vt:lpstr>
      <vt:lpstr>Narrowing your search</vt:lpstr>
      <vt:lpstr>Fastcase Boolean operators</vt:lpstr>
      <vt:lpstr>Searching materials other than case law</vt:lpstr>
      <vt:lpstr>Statutes as starting places for research</vt:lpstr>
      <vt:lpstr>Search process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Boolean Using Fastcase</dc:title>
  <dc:creator>Tiffany Hickman</dc:creator>
  <cp:lastModifiedBy>Tiffany Hickman</cp:lastModifiedBy>
  <cp:revision>31</cp:revision>
  <dcterms:created xsi:type="dcterms:W3CDTF">2016-06-29T22:40:27Z</dcterms:created>
  <dcterms:modified xsi:type="dcterms:W3CDTF">2016-07-05T19:46:38Z</dcterms:modified>
</cp:coreProperties>
</file>