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8" r:id="rId3"/>
    <p:sldId id="259" r:id="rId4"/>
    <p:sldId id="260" r:id="rId5"/>
    <p:sldId id="261" r:id="rId6"/>
    <p:sldId id="277"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1" autoAdjust="0"/>
    <p:restoredTop sz="78746" autoAdjust="0"/>
  </p:normalViewPr>
  <p:slideViewPr>
    <p:cSldViewPr snapToGrid="0">
      <p:cViewPr varScale="1">
        <p:scale>
          <a:sx n="81" d="100"/>
          <a:sy n="81" d="100"/>
        </p:scale>
        <p:origin x="48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429CA-8D11-4688-9C3C-C65DFCBB4923}"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25D4C312-E48F-474C-98E2-1D44958B08A8}">
      <dgm:prSet phldrT="[Text]"/>
      <dgm:spPr/>
      <dgm:t>
        <a:bodyPr/>
        <a:lstStyle/>
        <a:p>
          <a:r>
            <a:rPr lang="en-US" b="1" dirty="0" smtClean="0"/>
            <a:t>Synonymy</a:t>
          </a:r>
          <a:endParaRPr lang="en-US" b="1" dirty="0"/>
        </a:p>
      </dgm:t>
    </dgm:pt>
    <dgm:pt modelId="{774BA4CC-4937-40CF-A844-01349AB9CB88}" type="parTrans" cxnId="{74A1062F-4EBB-49FA-82DE-E053C5869D23}">
      <dgm:prSet/>
      <dgm:spPr/>
      <dgm:t>
        <a:bodyPr/>
        <a:lstStyle/>
        <a:p>
          <a:endParaRPr lang="en-US"/>
        </a:p>
      </dgm:t>
    </dgm:pt>
    <dgm:pt modelId="{D2867034-30B0-4B8D-8290-80C28295F624}" type="sibTrans" cxnId="{74A1062F-4EBB-49FA-82DE-E053C5869D23}">
      <dgm:prSet/>
      <dgm:spPr/>
      <dgm:t>
        <a:bodyPr/>
        <a:lstStyle/>
        <a:p>
          <a:endParaRPr lang="en-US"/>
        </a:p>
      </dgm:t>
    </dgm:pt>
    <dgm:pt modelId="{FA838A8B-1667-4389-939A-1DA8E76A2313}">
      <dgm:prSet phldrT="[Text]"/>
      <dgm:spPr/>
      <dgm:t>
        <a:bodyPr/>
        <a:lstStyle/>
        <a:p>
          <a:r>
            <a:rPr lang="en-US" dirty="0" smtClean="0">
              <a:latin typeface="+mn-lt"/>
            </a:rPr>
            <a:t>Words that can mean the same thing</a:t>
          </a:r>
          <a:endParaRPr lang="en-US" dirty="0">
            <a:latin typeface="+mn-lt"/>
          </a:endParaRPr>
        </a:p>
      </dgm:t>
    </dgm:pt>
    <dgm:pt modelId="{45BB1991-FDBE-4092-A2BE-B761E42DE21A}" type="parTrans" cxnId="{02E8BF46-2F1C-4049-9A1E-FEAEAD83CD80}">
      <dgm:prSet/>
      <dgm:spPr/>
      <dgm:t>
        <a:bodyPr/>
        <a:lstStyle/>
        <a:p>
          <a:endParaRPr lang="en-US"/>
        </a:p>
      </dgm:t>
    </dgm:pt>
    <dgm:pt modelId="{E72DD950-FAC8-4584-A112-41BF2F9C1354}" type="sibTrans" cxnId="{02E8BF46-2F1C-4049-9A1E-FEAEAD83CD80}">
      <dgm:prSet/>
      <dgm:spPr/>
      <dgm:t>
        <a:bodyPr/>
        <a:lstStyle/>
        <a:p>
          <a:endParaRPr lang="en-US"/>
        </a:p>
      </dgm:t>
    </dgm:pt>
    <dgm:pt modelId="{63FB688F-532F-4272-BBE5-F402E9D698ED}">
      <dgm:prSet phldrT="[Text]"/>
      <dgm:spPr/>
      <dgm:t>
        <a:bodyPr/>
        <a:lstStyle/>
        <a:p>
          <a:r>
            <a:rPr lang="en-US" dirty="0" smtClean="0">
              <a:latin typeface="+mn-lt"/>
            </a:rPr>
            <a:t>Use synonyms for better results</a:t>
          </a:r>
          <a:endParaRPr lang="en-US" dirty="0">
            <a:latin typeface="+mn-lt"/>
          </a:endParaRPr>
        </a:p>
      </dgm:t>
    </dgm:pt>
    <dgm:pt modelId="{53AECCA8-D0E4-4981-BE2A-7CEB908CA355}" type="parTrans" cxnId="{34EA7E03-48AD-4C88-9E01-AB240638861B}">
      <dgm:prSet/>
      <dgm:spPr/>
      <dgm:t>
        <a:bodyPr/>
        <a:lstStyle/>
        <a:p>
          <a:endParaRPr lang="en-US"/>
        </a:p>
      </dgm:t>
    </dgm:pt>
    <dgm:pt modelId="{E14A8F23-C76F-4592-B4F7-5EF82775FB9F}" type="sibTrans" cxnId="{34EA7E03-48AD-4C88-9E01-AB240638861B}">
      <dgm:prSet/>
      <dgm:spPr/>
      <dgm:t>
        <a:bodyPr/>
        <a:lstStyle/>
        <a:p>
          <a:endParaRPr lang="en-US"/>
        </a:p>
      </dgm:t>
    </dgm:pt>
    <dgm:pt modelId="{6B10664C-5163-46D6-9389-C9E36F966BB8}">
      <dgm:prSet phldrT="[Text]"/>
      <dgm:spPr/>
      <dgm:t>
        <a:bodyPr/>
        <a:lstStyle/>
        <a:p>
          <a:r>
            <a:rPr lang="en-US" b="1" dirty="0" smtClean="0"/>
            <a:t>Ambiguity</a:t>
          </a:r>
          <a:endParaRPr lang="en-US" b="1" dirty="0"/>
        </a:p>
      </dgm:t>
    </dgm:pt>
    <dgm:pt modelId="{77C0498A-3427-4D4D-876F-9DCB3DAF8B0C}" type="parTrans" cxnId="{EA5AE5FA-2C20-45F4-A0A9-7E159268866D}">
      <dgm:prSet/>
      <dgm:spPr/>
      <dgm:t>
        <a:bodyPr/>
        <a:lstStyle/>
        <a:p>
          <a:endParaRPr lang="en-US"/>
        </a:p>
      </dgm:t>
    </dgm:pt>
    <dgm:pt modelId="{7D7DDA3A-463C-46C6-B657-AE9EFF23625A}" type="sibTrans" cxnId="{EA5AE5FA-2C20-45F4-A0A9-7E159268866D}">
      <dgm:prSet/>
      <dgm:spPr/>
      <dgm:t>
        <a:bodyPr/>
        <a:lstStyle/>
        <a:p>
          <a:endParaRPr lang="en-US"/>
        </a:p>
      </dgm:t>
    </dgm:pt>
    <dgm:pt modelId="{153D021B-1E01-4F2A-AB18-16A48525C906}">
      <dgm:prSet phldrT="[Text]"/>
      <dgm:spPr/>
      <dgm:t>
        <a:bodyPr/>
        <a:lstStyle/>
        <a:p>
          <a:r>
            <a:rPr lang="en-US" dirty="0" smtClean="0"/>
            <a:t>Words that can mean more than one thing</a:t>
          </a:r>
          <a:endParaRPr lang="en-US" dirty="0"/>
        </a:p>
      </dgm:t>
    </dgm:pt>
    <dgm:pt modelId="{973ED384-ED48-4A32-993D-6E07D0D79CDA}" type="parTrans" cxnId="{84F6F00E-D81D-4A28-AD64-1BAC0A91EE61}">
      <dgm:prSet/>
      <dgm:spPr/>
      <dgm:t>
        <a:bodyPr/>
        <a:lstStyle/>
        <a:p>
          <a:endParaRPr lang="en-US"/>
        </a:p>
      </dgm:t>
    </dgm:pt>
    <dgm:pt modelId="{7520045D-0618-4789-95DB-6EC2646FED1E}" type="sibTrans" cxnId="{84F6F00E-D81D-4A28-AD64-1BAC0A91EE61}">
      <dgm:prSet/>
      <dgm:spPr/>
      <dgm:t>
        <a:bodyPr/>
        <a:lstStyle/>
        <a:p>
          <a:endParaRPr lang="en-US"/>
        </a:p>
      </dgm:t>
    </dgm:pt>
    <dgm:pt modelId="{34265785-8588-4363-AD51-978B2A4921FC}">
      <dgm:prSet phldrT="[Text]"/>
      <dgm:spPr/>
      <dgm:t>
        <a:bodyPr/>
        <a:lstStyle/>
        <a:p>
          <a:r>
            <a:rPr lang="en-US" dirty="0" smtClean="0"/>
            <a:t>Avoid ambiguity by adding terms or the “not” operator</a:t>
          </a:r>
          <a:endParaRPr lang="en-US" dirty="0"/>
        </a:p>
      </dgm:t>
    </dgm:pt>
    <dgm:pt modelId="{0A6D6F8A-97F5-406A-A0D8-11BFB92C5949}" type="parTrans" cxnId="{040C859B-81DF-4392-96EA-3FEB09BFB0D8}">
      <dgm:prSet/>
      <dgm:spPr/>
      <dgm:t>
        <a:bodyPr/>
        <a:lstStyle/>
        <a:p>
          <a:endParaRPr lang="en-US"/>
        </a:p>
      </dgm:t>
    </dgm:pt>
    <dgm:pt modelId="{C1BD025B-B5F4-4C8F-A38D-492B846D7BAC}" type="sibTrans" cxnId="{040C859B-81DF-4392-96EA-3FEB09BFB0D8}">
      <dgm:prSet/>
      <dgm:spPr/>
      <dgm:t>
        <a:bodyPr/>
        <a:lstStyle/>
        <a:p>
          <a:endParaRPr lang="en-US"/>
        </a:p>
      </dgm:t>
    </dgm:pt>
    <dgm:pt modelId="{45A7A9C5-C479-4B16-BCB5-D5421FCB9CF7}">
      <dgm:prSet phldrT="[Text]"/>
      <dgm:spPr/>
      <dgm:t>
        <a:bodyPr/>
        <a:lstStyle/>
        <a:p>
          <a:r>
            <a:rPr lang="en-US" dirty="0" smtClean="0">
              <a:latin typeface="+mn-lt"/>
            </a:rPr>
            <a:t>Ex. Car, vehicle, truck, van, automobile</a:t>
          </a:r>
          <a:endParaRPr lang="en-US" dirty="0">
            <a:latin typeface="+mn-lt"/>
          </a:endParaRPr>
        </a:p>
      </dgm:t>
    </dgm:pt>
    <dgm:pt modelId="{291AF6D1-103C-4725-92B9-F98737C49FC2}" type="parTrans" cxnId="{2864A46A-9FE5-4FAF-A042-73A5AF4DE52B}">
      <dgm:prSet/>
      <dgm:spPr/>
      <dgm:t>
        <a:bodyPr/>
        <a:lstStyle/>
        <a:p>
          <a:endParaRPr lang="en-US"/>
        </a:p>
      </dgm:t>
    </dgm:pt>
    <dgm:pt modelId="{B2BA7F96-A848-4087-8F61-0FFE013C053C}" type="sibTrans" cxnId="{2864A46A-9FE5-4FAF-A042-73A5AF4DE52B}">
      <dgm:prSet/>
      <dgm:spPr/>
      <dgm:t>
        <a:bodyPr/>
        <a:lstStyle/>
        <a:p>
          <a:endParaRPr lang="en-US"/>
        </a:p>
      </dgm:t>
    </dgm:pt>
    <dgm:pt modelId="{26001A9F-3526-4C30-A5FF-6BAF3F0E4E7B}">
      <dgm:prSet phldrT="[Text]"/>
      <dgm:spPr/>
      <dgm:t>
        <a:bodyPr/>
        <a:lstStyle/>
        <a:p>
          <a:r>
            <a:rPr lang="en-US" dirty="0" smtClean="0"/>
            <a:t>Ex: Negligence not criminal</a:t>
          </a:r>
          <a:endParaRPr lang="en-US" dirty="0"/>
        </a:p>
      </dgm:t>
    </dgm:pt>
    <dgm:pt modelId="{08E6E224-A8D7-4E42-BD7C-6F8E57B65981}" type="parTrans" cxnId="{9CFCAC0B-86EF-41EC-BBA8-8D8AFC4E32CC}">
      <dgm:prSet/>
      <dgm:spPr/>
      <dgm:t>
        <a:bodyPr/>
        <a:lstStyle/>
        <a:p>
          <a:endParaRPr lang="en-US"/>
        </a:p>
      </dgm:t>
    </dgm:pt>
    <dgm:pt modelId="{13B42E3E-BF2D-4D3E-9911-BC5F89D25AC5}" type="sibTrans" cxnId="{9CFCAC0B-86EF-41EC-BBA8-8D8AFC4E32CC}">
      <dgm:prSet/>
      <dgm:spPr/>
      <dgm:t>
        <a:bodyPr/>
        <a:lstStyle/>
        <a:p>
          <a:endParaRPr lang="en-US"/>
        </a:p>
      </dgm:t>
    </dgm:pt>
    <dgm:pt modelId="{DD8CA4E0-435C-4B07-B1C3-24C23DD910A3}" type="pres">
      <dgm:prSet presAssocID="{917429CA-8D11-4688-9C3C-C65DFCBB4923}" presName="Name0" presStyleCnt="0">
        <dgm:presLayoutVars>
          <dgm:dir/>
          <dgm:animLvl val="lvl"/>
          <dgm:resizeHandles val="exact"/>
        </dgm:presLayoutVars>
      </dgm:prSet>
      <dgm:spPr/>
      <dgm:t>
        <a:bodyPr/>
        <a:lstStyle/>
        <a:p>
          <a:endParaRPr lang="en-US"/>
        </a:p>
      </dgm:t>
    </dgm:pt>
    <dgm:pt modelId="{477D5442-A425-4DB3-BB3B-BDB82DD85362}" type="pres">
      <dgm:prSet presAssocID="{25D4C312-E48F-474C-98E2-1D44958B08A8}" presName="composite" presStyleCnt="0"/>
      <dgm:spPr/>
      <dgm:t>
        <a:bodyPr/>
        <a:lstStyle/>
        <a:p>
          <a:endParaRPr lang="en-US"/>
        </a:p>
      </dgm:t>
    </dgm:pt>
    <dgm:pt modelId="{A63C066A-E58C-4B1E-A56D-30C2D316427E}" type="pres">
      <dgm:prSet presAssocID="{25D4C312-E48F-474C-98E2-1D44958B08A8}" presName="parTx" presStyleLbl="alignNode1" presStyleIdx="0" presStyleCnt="2">
        <dgm:presLayoutVars>
          <dgm:chMax val="0"/>
          <dgm:chPref val="0"/>
          <dgm:bulletEnabled val="1"/>
        </dgm:presLayoutVars>
      </dgm:prSet>
      <dgm:spPr/>
      <dgm:t>
        <a:bodyPr/>
        <a:lstStyle/>
        <a:p>
          <a:endParaRPr lang="en-US"/>
        </a:p>
      </dgm:t>
    </dgm:pt>
    <dgm:pt modelId="{704B1F6F-DD45-4DBF-9018-CA313F834768}" type="pres">
      <dgm:prSet presAssocID="{25D4C312-E48F-474C-98E2-1D44958B08A8}" presName="desTx" presStyleLbl="alignAccFollowNode1" presStyleIdx="0" presStyleCnt="2">
        <dgm:presLayoutVars>
          <dgm:bulletEnabled val="1"/>
        </dgm:presLayoutVars>
      </dgm:prSet>
      <dgm:spPr/>
      <dgm:t>
        <a:bodyPr/>
        <a:lstStyle/>
        <a:p>
          <a:endParaRPr lang="en-US"/>
        </a:p>
      </dgm:t>
    </dgm:pt>
    <dgm:pt modelId="{ADCC5333-AE7F-47B4-AE55-001EA69F8220}" type="pres">
      <dgm:prSet presAssocID="{D2867034-30B0-4B8D-8290-80C28295F624}" presName="space" presStyleCnt="0"/>
      <dgm:spPr/>
      <dgm:t>
        <a:bodyPr/>
        <a:lstStyle/>
        <a:p>
          <a:endParaRPr lang="en-US"/>
        </a:p>
      </dgm:t>
    </dgm:pt>
    <dgm:pt modelId="{ECBB8A9A-DC45-4160-A049-23C912EDD09F}" type="pres">
      <dgm:prSet presAssocID="{6B10664C-5163-46D6-9389-C9E36F966BB8}" presName="composite" presStyleCnt="0"/>
      <dgm:spPr/>
      <dgm:t>
        <a:bodyPr/>
        <a:lstStyle/>
        <a:p>
          <a:endParaRPr lang="en-US"/>
        </a:p>
      </dgm:t>
    </dgm:pt>
    <dgm:pt modelId="{9FA30AF9-1D33-42E8-B4CC-8C8155BA83AE}" type="pres">
      <dgm:prSet presAssocID="{6B10664C-5163-46D6-9389-C9E36F966BB8}" presName="parTx" presStyleLbl="alignNode1" presStyleIdx="1" presStyleCnt="2">
        <dgm:presLayoutVars>
          <dgm:chMax val="0"/>
          <dgm:chPref val="0"/>
          <dgm:bulletEnabled val="1"/>
        </dgm:presLayoutVars>
      </dgm:prSet>
      <dgm:spPr/>
      <dgm:t>
        <a:bodyPr/>
        <a:lstStyle/>
        <a:p>
          <a:endParaRPr lang="en-US"/>
        </a:p>
      </dgm:t>
    </dgm:pt>
    <dgm:pt modelId="{B193A1B5-A411-4379-B706-C4A74CFEDBDD}" type="pres">
      <dgm:prSet presAssocID="{6B10664C-5163-46D6-9389-C9E36F966BB8}" presName="desTx" presStyleLbl="alignAccFollowNode1" presStyleIdx="1" presStyleCnt="2">
        <dgm:presLayoutVars>
          <dgm:bulletEnabled val="1"/>
        </dgm:presLayoutVars>
      </dgm:prSet>
      <dgm:spPr/>
      <dgm:t>
        <a:bodyPr/>
        <a:lstStyle/>
        <a:p>
          <a:endParaRPr lang="en-US"/>
        </a:p>
      </dgm:t>
    </dgm:pt>
  </dgm:ptLst>
  <dgm:cxnLst>
    <dgm:cxn modelId="{EA5AE5FA-2C20-45F4-A0A9-7E159268866D}" srcId="{917429CA-8D11-4688-9C3C-C65DFCBB4923}" destId="{6B10664C-5163-46D6-9389-C9E36F966BB8}" srcOrd="1" destOrd="0" parTransId="{77C0498A-3427-4D4D-876F-9DCB3DAF8B0C}" sibTransId="{7D7DDA3A-463C-46C6-B657-AE9EFF23625A}"/>
    <dgm:cxn modelId="{AD23032F-816A-41FD-9379-A76FDE462008}" type="presOf" srcId="{917429CA-8D11-4688-9C3C-C65DFCBB4923}" destId="{DD8CA4E0-435C-4B07-B1C3-24C23DD910A3}" srcOrd="0" destOrd="0" presId="urn:microsoft.com/office/officeart/2005/8/layout/hList1"/>
    <dgm:cxn modelId="{74A1062F-4EBB-49FA-82DE-E053C5869D23}" srcId="{917429CA-8D11-4688-9C3C-C65DFCBB4923}" destId="{25D4C312-E48F-474C-98E2-1D44958B08A8}" srcOrd="0" destOrd="0" parTransId="{774BA4CC-4937-40CF-A844-01349AB9CB88}" sibTransId="{D2867034-30B0-4B8D-8290-80C28295F624}"/>
    <dgm:cxn modelId="{C753806D-B668-45C7-A153-719D5A05BA40}" type="presOf" srcId="{26001A9F-3526-4C30-A5FF-6BAF3F0E4E7B}" destId="{B193A1B5-A411-4379-B706-C4A74CFEDBDD}" srcOrd="0" destOrd="2" presId="urn:microsoft.com/office/officeart/2005/8/layout/hList1"/>
    <dgm:cxn modelId="{34EA7E03-48AD-4C88-9E01-AB240638861B}" srcId="{25D4C312-E48F-474C-98E2-1D44958B08A8}" destId="{63FB688F-532F-4272-BBE5-F402E9D698ED}" srcOrd="1" destOrd="0" parTransId="{53AECCA8-D0E4-4981-BE2A-7CEB908CA355}" sibTransId="{E14A8F23-C76F-4592-B4F7-5EF82775FB9F}"/>
    <dgm:cxn modelId="{69D2E32A-12AA-4D77-815E-AA4186857BCE}" type="presOf" srcId="{63FB688F-532F-4272-BBE5-F402E9D698ED}" destId="{704B1F6F-DD45-4DBF-9018-CA313F834768}" srcOrd="0" destOrd="1" presId="urn:microsoft.com/office/officeart/2005/8/layout/hList1"/>
    <dgm:cxn modelId="{84F6F00E-D81D-4A28-AD64-1BAC0A91EE61}" srcId="{6B10664C-5163-46D6-9389-C9E36F966BB8}" destId="{153D021B-1E01-4F2A-AB18-16A48525C906}" srcOrd="0" destOrd="0" parTransId="{973ED384-ED48-4A32-993D-6E07D0D79CDA}" sibTransId="{7520045D-0618-4789-95DB-6EC2646FED1E}"/>
    <dgm:cxn modelId="{9CFCAC0B-86EF-41EC-BBA8-8D8AFC4E32CC}" srcId="{6B10664C-5163-46D6-9389-C9E36F966BB8}" destId="{26001A9F-3526-4C30-A5FF-6BAF3F0E4E7B}" srcOrd="2" destOrd="0" parTransId="{08E6E224-A8D7-4E42-BD7C-6F8E57B65981}" sibTransId="{13B42E3E-BF2D-4D3E-9911-BC5F89D25AC5}"/>
    <dgm:cxn modelId="{2864A46A-9FE5-4FAF-A042-73A5AF4DE52B}" srcId="{25D4C312-E48F-474C-98E2-1D44958B08A8}" destId="{45A7A9C5-C479-4B16-BCB5-D5421FCB9CF7}" srcOrd="2" destOrd="0" parTransId="{291AF6D1-103C-4725-92B9-F98737C49FC2}" sibTransId="{B2BA7F96-A848-4087-8F61-0FFE013C053C}"/>
    <dgm:cxn modelId="{280064D0-E71B-4C12-BE30-93B1307521F3}" type="presOf" srcId="{6B10664C-5163-46D6-9389-C9E36F966BB8}" destId="{9FA30AF9-1D33-42E8-B4CC-8C8155BA83AE}" srcOrd="0" destOrd="0" presId="urn:microsoft.com/office/officeart/2005/8/layout/hList1"/>
    <dgm:cxn modelId="{040C859B-81DF-4392-96EA-3FEB09BFB0D8}" srcId="{6B10664C-5163-46D6-9389-C9E36F966BB8}" destId="{34265785-8588-4363-AD51-978B2A4921FC}" srcOrd="1" destOrd="0" parTransId="{0A6D6F8A-97F5-406A-A0D8-11BFB92C5949}" sibTransId="{C1BD025B-B5F4-4C8F-A38D-492B846D7BAC}"/>
    <dgm:cxn modelId="{3A8D31CD-01DC-4680-BD06-07B4A5D8E7A8}" type="presOf" srcId="{FA838A8B-1667-4389-939A-1DA8E76A2313}" destId="{704B1F6F-DD45-4DBF-9018-CA313F834768}" srcOrd="0" destOrd="0" presId="urn:microsoft.com/office/officeart/2005/8/layout/hList1"/>
    <dgm:cxn modelId="{266B343A-40A9-4FBE-8EEF-600AAE8C3497}" type="presOf" srcId="{45A7A9C5-C479-4B16-BCB5-D5421FCB9CF7}" destId="{704B1F6F-DD45-4DBF-9018-CA313F834768}" srcOrd="0" destOrd="2" presId="urn:microsoft.com/office/officeart/2005/8/layout/hList1"/>
    <dgm:cxn modelId="{51028279-5115-46EB-A33F-1F2DA35D3A14}" type="presOf" srcId="{25D4C312-E48F-474C-98E2-1D44958B08A8}" destId="{A63C066A-E58C-4B1E-A56D-30C2D316427E}" srcOrd="0" destOrd="0" presId="urn:microsoft.com/office/officeart/2005/8/layout/hList1"/>
    <dgm:cxn modelId="{02227AA4-0619-437D-B850-27554BE2579E}" type="presOf" srcId="{153D021B-1E01-4F2A-AB18-16A48525C906}" destId="{B193A1B5-A411-4379-B706-C4A74CFEDBDD}" srcOrd="0" destOrd="0" presId="urn:microsoft.com/office/officeart/2005/8/layout/hList1"/>
    <dgm:cxn modelId="{02E8BF46-2F1C-4049-9A1E-FEAEAD83CD80}" srcId="{25D4C312-E48F-474C-98E2-1D44958B08A8}" destId="{FA838A8B-1667-4389-939A-1DA8E76A2313}" srcOrd="0" destOrd="0" parTransId="{45BB1991-FDBE-4092-A2BE-B761E42DE21A}" sibTransId="{E72DD950-FAC8-4584-A112-41BF2F9C1354}"/>
    <dgm:cxn modelId="{C2F5B573-D8BA-41BB-9B4E-DDDE0D2584BD}" type="presOf" srcId="{34265785-8588-4363-AD51-978B2A4921FC}" destId="{B193A1B5-A411-4379-B706-C4A74CFEDBDD}" srcOrd="0" destOrd="1" presId="urn:microsoft.com/office/officeart/2005/8/layout/hList1"/>
    <dgm:cxn modelId="{B23E7F42-C7C2-4876-9540-1C4B013FAB4A}" type="presParOf" srcId="{DD8CA4E0-435C-4B07-B1C3-24C23DD910A3}" destId="{477D5442-A425-4DB3-BB3B-BDB82DD85362}" srcOrd="0" destOrd="0" presId="urn:microsoft.com/office/officeart/2005/8/layout/hList1"/>
    <dgm:cxn modelId="{99068C12-B3CB-43ED-928F-10ADF2B410DF}" type="presParOf" srcId="{477D5442-A425-4DB3-BB3B-BDB82DD85362}" destId="{A63C066A-E58C-4B1E-A56D-30C2D316427E}" srcOrd="0" destOrd="0" presId="urn:microsoft.com/office/officeart/2005/8/layout/hList1"/>
    <dgm:cxn modelId="{1EDD7BCE-71BB-4005-BFEB-D2D7A7431E35}" type="presParOf" srcId="{477D5442-A425-4DB3-BB3B-BDB82DD85362}" destId="{704B1F6F-DD45-4DBF-9018-CA313F834768}" srcOrd="1" destOrd="0" presId="urn:microsoft.com/office/officeart/2005/8/layout/hList1"/>
    <dgm:cxn modelId="{7FFBA25D-D9D8-4934-891F-3D4D1D916FC8}" type="presParOf" srcId="{DD8CA4E0-435C-4B07-B1C3-24C23DD910A3}" destId="{ADCC5333-AE7F-47B4-AE55-001EA69F8220}" srcOrd="1" destOrd="0" presId="urn:microsoft.com/office/officeart/2005/8/layout/hList1"/>
    <dgm:cxn modelId="{35DFFFD2-8521-42A0-B218-2F27EA4CE418}" type="presParOf" srcId="{DD8CA4E0-435C-4B07-B1C3-24C23DD910A3}" destId="{ECBB8A9A-DC45-4160-A049-23C912EDD09F}" srcOrd="2" destOrd="0" presId="urn:microsoft.com/office/officeart/2005/8/layout/hList1"/>
    <dgm:cxn modelId="{9BABFAB3-31D4-4BBC-B3A8-55FA2E3681BA}" type="presParOf" srcId="{ECBB8A9A-DC45-4160-A049-23C912EDD09F}" destId="{9FA30AF9-1D33-42E8-B4CC-8C8155BA83AE}" srcOrd="0" destOrd="0" presId="urn:microsoft.com/office/officeart/2005/8/layout/hList1"/>
    <dgm:cxn modelId="{DFC36447-C4B2-4505-9F79-9D9681BB3C4B}" type="presParOf" srcId="{ECBB8A9A-DC45-4160-A049-23C912EDD09F}" destId="{B193A1B5-A411-4379-B706-C4A74CFEDBD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46B6AA-101D-4528-A6C7-C3DE7DBA4EAF}" type="doc">
      <dgm:prSet loTypeId="urn:microsoft.com/office/officeart/2005/8/layout/venn1" loCatId="relationship" qsTypeId="urn:microsoft.com/office/officeart/2005/8/quickstyle/simple1" qsCatId="simple" csTypeId="urn:microsoft.com/office/officeart/2005/8/colors/colorful3" csCatId="colorful" phldr="1"/>
      <dgm:spPr/>
    </dgm:pt>
    <dgm:pt modelId="{8AC87E94-A7B3-487D-B705-1B7F5C791D1B}">
      <dgm:prSet phldrT="[Text]" custT="1"/>
      <dgm:spPr/>
      <dgm:t>
        <a:bodyPr/>
        <a:lstStyle/>
        <a:p>
          <a:r>
            <a:rPr lang="en-US" sz="6000" b="1" dirty="0" smtClean="0"/>
            <a:t>Dog</a:t>
          </a:r>
          <a:endParaRPr lang="en-US" sz="6000" b="1" dirty="0"/>
        </a:p>
      </dgm:t>
    </dgm:pt>
    <dgm:pt modelId="{4BEC5447-4889-4628-8FB9-19DA1F02FD61}" type="parTrans" cxnId="{E6172F11-6C79-4652-A930-CE3616070417}">
      <dgm:prSet/>
      <dgm:spPr/>
      <dgm:t>
        <a:bodyPr/>
        <a:lstStyle/>
        <a:p>
          <a:endParaRPr lang="en-US"/>
        </a:p>
      </dgm:t>
    </dgm:pt>
    <dgm:pt modelId="{7BF97358-3348-4454-96CB-1D5B5243C080}" type="sibTrans" cxnId="{E6172F11-6C79-4652-A930-CE3616070417}">
      <dgm:prSet/>
      <dgm:spPr/>
      <dgm:t>
        <a:bodyPr/>
        <a:lstStyle/>
        <a:p>
          <a:endParaRPr lang="en-US"/>
        </a:p>
      </dgm:t>
    </dgm:pt>
    <dgm:pt modelId="{5BE06517-2692-43B1-B23E-631318578F2A}">
      <dgm:prSet phldrT="[Text]" custT="1"/>
      <dgm:spPr/>
      <dgm:t>
        <a:bodyPr/>
        <a:lstStyle/>
        <a:p>
          <a:r>
            <a:rPr lang="en-US" sz="6000" b="1" dirty="0" smtClean="0"/>
            <a:t>Bite</a:t>
          </a:r>
          <a:endParaRPr lang="en-US" sz="6000" b="1" dirty="0"/>
        </a:p>
      </dgm:t>
    </dgm:pt>
    <dgm:pt modelId="{302CAE48-1538-4D62-93CE-CDBEFB13F095}" type="parTrans" cxnId="{2BADFE6A-5E9A-4AA5-BD35-E191C23964F5}">
      <dgm:prSet/>
      <dgm:spPr/>
      <dgm:t>
        <a:bodyPr/>
        <a:lstStyle/>
        <a:p>
          <a:endParaRPr lang="en-US"/>
        </a:p>
      </dgm:t>
    </dgm:pt>
    <dgm:pt modelId="{E39F1B8D-34B4-40A7-9F2F-F4B1A5583DED}" type="sibTrans" cxnId="{2BADFE6A-5E9A-4AA5-BD35-E191C23964F5}">
      <dgm:prSet/>
      <dgm:spPr/>
      <dgm:t>
        <a:bodyPr/>
        <a:lstStyle/>
        <a:p>
          <a:endParaRPr lang="en-US"/>
        </a:p>
      </dgm:t>
    </dgm:pt>
    <dgm:pt modelId="{F18F51B5-8DB8-46F8-9915-15129757BC08}" type="pres">
      <dgm:prSet presAssocID="{E846B6AA-101D-4528-A6C7-C3DE7DBA4EAF}" presName="compositeShape" presStyleCnt="0">
        <dgm:presLayoutVars>
          <dgm:chMax val="7"/>
          <dgm:dir/>
          <dgm:resizeHandles val="exact"/>
        </dgm:presLayoutVars>
      </dgm:prSet>
      <dgm:spPr/>
    </dgm:pt>
    <dgm:pt modelId="{FDB22B2E-BECA-4C57-858C-864F4FAF72EF}" type="pres">
      <dgm:prSet presAssocID="{8AC87E94-A7B3-487D-B705-1B7F5C791D1B}" presName="circ1" presStyleLbl="vennNode1" presStyleIdx="0" presStyleCnt="2" custLinFactNeighborX="7169" custLinFactNeighborY="-1195"/>
      <dgm:spPr/>
      <dgm:t>
        <a:bodyPr/>
        <a:lstStyle/>
        <a:p>
          <a:endParaRPr lang="en-US"/>
        </a:p>
      </dgm:t>
    </dgm:pt>
    <dgm:pt modelId="{C2949551-4B53-4612-A0EB-3B4D1D24E6A3}" type="pres">
      <dgm:prSet presAssocID="{8AC87E94-A7B3-487D-B705-1B7F5C791D1B}" presName="circ1Tx" presStyleLbl="revTx" presStyleIdx="0" presStyleCnt="0">
        <dgm:presLayoutVars>
          <dgm:chMax val="0"/>
          <dgm:chPref val="0"/>
          <dgm:bulletEnabled val="1"/>
        </dgm:presLayoutVars>
      </dgm:prSet>
      <dgm:spPr/>
      <dgm:t>
        <a:bodyPr/>
        <a:lstStyle/>
        <a:p>
          <a:endParaRPr lang="en-US"/>
        </a:p>
      </dgm:t>
    </dgm:pt>
    <dgm:pt modelId="{B85C8F27-C004-409D-80B6-2CF41E5640A5}" type="pres">
      <dgm:prSet presAssocID="{5BE06517-2692-43B1-B23E-631318578F2A}" presName="circ2" presStyleLbl="vennNode1" presStyleIdx="1" presStyleCnt="2" custLinFactNeighborX="2200" custLinFactNeighborY="-1195"/>
      <dgm:spPr/>
      <dgm:t>
        <a:bodyPr/>
        <a:lstStyle/>
        <a:p>
          <a:endParaRPr lang="en-US"/>
        </a:p>
      </dgm:t>
    </dgm:pt>
    <dgm:pt modelId="{3AD41515-307B-4BC7-9C0D-F686ABFFF9E4}" type="pres">
      <dgm:prSet presAssocID="{5BE06517-2692-43B1-B23E-631318578F2A}" presName="circ2Tx" presStyleLbl="revTx" presStyleIdx="0" presStyleCnt="0">
        <dgm:presLayoutVars>
          <dgm:chMax val="0"/>
          <dgm:chPref val="0"/>
          <dgm:bulletEnabled val="1"/>
        </dgm:presLayoutVars>
      </dgm:prSet>
      <dgm:spPr/>
      <dgm:t>
        <a:bodyPr/>
        <a:lstStyle/>
        <a:p>
          <a:endParaRPr lang="en-US"/>
        </a:p>
      </dgm:t>
    </dgm:pt>
  </dgm:ptLst>
  <dgm:cxnLst>
    <dgm:cxn modelId="{6A52E11C-74DB-4D3F-9946-5C5D57CF62BF}" type="presOf" srcId="{5BE06517-2692-43B1-B23E-631318578F2A}" destId="{B85C8F27-C004-409D-80B6-2CF41E5640A5}" srcOrd="0" destOrd="0" presId="urn:microsoft.com/office/officeart/2005/8/layout/venn1"/>
    <dgm:cxn modelId="{5A441CD2-5273-430C-9404-F4B095775201}" type="presOf" srcId="{5BE06517-2692-43B1-B23E-631318578F2A}" destId="{3AD41515-307B-4BC7-9C0D-F686ABFFF9E4}" srcOrd="1" destOrd="0" presId="urn:microsoft.com/office/officeart/2005/8/layout/venn1"/>
    <dgm:cxn modelId="{3A863FF4-ED72-4C37-92DB-6FBA88809CD9}" type="presOf" srcId="{E846B6AA-101D-4528-A6C7-C3DE7DBA4EAF}" destId="{F18F51B5-8DB8-46F8-9915-15129757BC08}" srcOrd="0" destOrd="0" presId="urn:microsoft.com/office/officeart/2005/8/layout/venn1"/>
    <dgm:cxn modelId="{9B9282E3-1B8D-49EA-8FEA-E33D96BA4E73}" type="presOf" srcId="{8AC87E94-A7B3-487D-B705-1B7F5C791D1B}" destId="{FDB22B2E-BECA-4C57-858C-864F4FAF72EF}" srcOrd="0" destOrd="0" presId="urn:microsoft.com/office/officeart/2005/8/layout/venn1"/>
    <dgm:cxn modelId="{B59FC1F5-C7DB-48B7-BC34-4ADA57E72F1C}" type="presOf" srcId="{8AC87E94-A7B3-487D-B705-1B7F5C791D1B}" destId="{C2949551-4B53-4612-A0EB-3B4D1D24E6A3}" srcOrd="1" destOrd="0" presId="urn:microsoft.com/office/officeart/2005/8/layout/venn1"/>
    <dgm:cxn modelId="{E6172F11-6C79-4652-A930-CE3616070417}" srcId="{E846B6AA-101D-4528-A6C7-C3DE7DBA4EAF}" destId="{8AC87E94-A7B3-487D-B705-1B7F5C791D1B}" srcOrd="0" destOrd="0" parTransId="{4BEC5447-4889-4628-8FB9-19DA1F02FD61}" sibTransId="{7BF97358-3348-4454-96CB-1D5B5243C080}"/>
    <dgm:cxn modelId="{2BADFE6A-5E9A-4AA5-BD35-E191C23964F5}" srcId="{E846B6AA-101D-4528-A6C7-C3DE7DBA4EAF}" destId="{5BE06517-2692-43B1-B23E-631318578F2A}" srcOrd="1" destOrd="0" parTransId="{302CAE48-1538-4D62-93CE-CDBEFB13F095}" sibTransId="{E39F1B8D-34B4-40A7-9F2F-F4B1A5583DED}"/>
    <dgm:cxn modelId="{1CE50892-F4BA-497E-BE66-A7AD94BDBA02}" type="presParOf" srcId="{F18F51B5-8DB8-46F8-9915-15129757BC08}" destId="{FDB22B2E-BECA-4C57-858C-864F4FAF72EF}" srcOrd="0" destOrd="0" presId="urn:microsoft.com/office/officeart/2005/8/layout/venn1"/>
    <dgm:cxn modelId="{8F7B2E24-4B42-4AB9-AD6B-1C794465CA8F}" type="presParOf" srcId="{F18F51B5-8DB8-46F8-9915-15129757BC08}" destId="{C2949551-4B53-4612-A0EB-3B4D1D24E6A3}" srcOrd="1" destOrd="0" presId="urn:microsoft.com/office/officeart/2005/8/layout/venn1"/>
    <dgm:cxn modelId="{193BA326-A0AC-4B7F-BA9B-26BE0A733723}" type="presParOf" srcId="{F18F51B5-8DB8-46F8-9915-15129757BC08}" destId="{B85C8F27-C004-409D-80B6-2CF41E5640A5}" srcOrd="2" destOrd="0" presId="urn:microsoft.com/office/officeart/2005/8/layout/venn1"/>
    <dgm:cxn modelId="{DE1AF36A-E799-43AA-87E1-69BE6674928F}" type="presParOf" srcId="{F18F51B5-8DB8-46F8-9915-15129757BC08}" destId="{3AD41515-307B-4BC7-9C0D-F686ABFFF9E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46B6AA-101D-4528-A6C7-C3DE7DBA4EAF}" type="doc">
      <dgm:prSet loTypeId="urn:microsoft.com/office/officeart/2005/8/layout/venn1" loCatId="relationship" qsTypeId="urn:microsoft.com/office/officeart/2005/8/quickstyle/simple1" qsCatId="simple" csTypeId="urn:microsoft.com/office/officeart/2005/8/colors/accent1_2" csCatId="accent1" phldr="1"/>
      <dgm:spPr/>
    </dgm:pt>
    <dgm:pt modelId="{8AC87E94-A7B3-487D-B705-1B7F5C791D1B}">
      <dgm:prSet phldrT="[Text]"/>
      <dgm:spPr>
        <a:solidFill>
          <a:schemeClr val="accent1">
            <a:lumMod val="60000"/>
            <a:lumOff val="40000"/>
          </a:schemeClr>
        </a:solidFill>
      </dgm:spPr>
      <dgm:t>
        <a:bodyPr/>
        <a:lstStyle/>
        <a:p>
          <a:r>
            <a:rPr lang="en-US" b="1" dirty="0" smtClean="0"/>
            <a:t>Car</a:t>
          </a:r>
          <a:endParaRPr lang="en-US" b="1" dirty="0"/>
        </a:p>
      </dgm:t>
    </dgm:pt>
    <dgm:pt modelId="{4BEC5447-4889-4628-8FB9-19DA1F02FD61}" type="parTrans" cxnId="{E6172F11-6C79-4652-A930-CE3616070417}">
      <dgm:prSet/>
      <dgm:spPr/>
      <dgm:t>
        <a:bodyPr/>
        <a:lstStyle/>
        <a:p>
          <a:endParaRPr lang="en-US"/>
        </a:p>
      </dgm:t>
    </dgm:pt>
    <dgm:pt modelId="{7BF97358-3348-4454-96CB-1D5B5243C080}" type="sibTrans" cxnId="{E6172F11-6C79-4652-A930-CE3616070417}">
      <dgm:prSet/>
      <dgm:spPr/>
      <dgm:t>
        <a:bodyPr/>
        <a:lstStyle/>
        <a:p>
          <a:endParaRPr lang="en-US"/>
        </a:p>
      </dgm:t>
    </dgm:pt>
    <dgm:pt modelId="{5BE06517-2692-43B1-B23E-631318578F2A}">
      <dgm:prSet phldrT="[Text]"/>
      <dgm:spPr>
        <a:solidFill>
          <a:schemeClr val="accent1">
            <a:lumMod val="60000"/>
            <a:lumOff val="40000"/>
          </a:schemeClr>
        </a:solidFill>
        <a:ln>
          <a:noFill/>
        </a:ln>
      </dgm:spPr>
      <dgm:t>
        <a:bodyPr/>
        <a:lstStyle/>
        <a:p>
          <a:r>
            <a:rPr lang="en-US" b="1" dirty="0" smtClean="0">
              <a:solidFill>
                <a:schemeClr val="accent1">
                  <a:lumMod val="60000"/>
                  <a:lumOff val="40000"/>
                </a:schemeClr>
              </a:solidFill>
            </a:rPr>
            <a:t>.</a:t>
          </a:r>
          <a:r>
            <a:rPr lang="en-US" b="1" dirty="0" smtClean="0"/>
            <a:t>Vehicle</a:t>
          </a:r>
          <a:endParaRPr lang="en-US" b="1" dirty="0"/>
        </a:p>
      </dgm:t>
    </dgm:pt>
    <dgm:pt modelId="{302CAE48-1538-4D62-93CE-CDBEFB13F095}" type="parTrans" cxnId="{2BADFE6A-5E9A-4AA5-BD35-E191C23964F5}">
      <dgm:prSet/>
      <dgm:spPr/>
      <dgm:t>
        <a:bodyPr/>
        <a:lstStyle/>
        <a:p>
          <a:endParaRPr lang="en-US"/>
        </a:p>
      </dgm:t>
    </dgm:pt>
    <dgm:pt modelId="{E39F1B8D-34B4-40A7-9F2F-F4B1A5583DED}" type="sibTrans" cxnId="{2BADFE6A-5E9A-4AA5-BD35-E191C23964F5}">
      <dgm:prSet/>
      <dgm:spPr/>
      <dgm:t>
        <a:bodyPr/>
        <a:lstStyle/>
        <a:p>
          <a:endParaRPr lang="en-US"/>
        </a:p>
      </dgm:t>
    </dgm:pt>
    <dgm:pt modelId="{F18F51B5-8DB8-46F8-9915-15129757BC08}" type="pres">
      <dgm:prSet presAssocID="{E846B6AA-101D-4528-A6C7-C3DE7DBA4EAF}" presName="compositeShape" presStyleCnt="0">
        <dgm:presLayoutVars>
          <dgm:chMax val="7"/>
          <dgm:dir/>
          <dgm:resizeHandles val="exact"/>
        </dgm:presLayoutVars>
      </dgm:prSet>
      <dgm:spPr/>
    </dgm:pt>
    <dgm:pt modelId="{FDB22B2E-BECA-4C57-858C-864F4FAF72EF}" type="pres">
      <dgm:prSet presAssocID="{8AC87E94-A7B3-487D-B705-1B7F5C791D1B}" presName="circ1" presStyleLbl="vennNode1" presStyleIdx="0" presStyleCnt="2"/>
      <dgm:spPr/>
      <dgm:t>
        <a:bodyPr/>
        <a:lstStyle/>
        <a:p>
          <a:endParaRPr lang="en-US"/>
        </a:p>
      </dgm:t>
    </dgm:pt>
    <dgm:pt modelId="{C2949551-4B53-4612-A0EB-3B4D1D24E6A3}" type="pres">
      <dgm:prSet presAssocID="{8AC87E94-A7B3-487D-B705-1B7F5C791D1B}" presName="circ1Tx" presStyleLbl="revTx" presStyleIdx="0" presStyleCnt="0">
        <dgm:presLayoutVars>
          <dgm:chMax val="0"/>
          <dgm:chPref val="0"/>
          <dgm:bulletEnabled val="1"/>
        </dgm:presLayoutVars>
      </dgm:prSet>
      <dgm:spPr/>
      <dgm:t>
        <a:bodyPr/>
        <a:lstStyle/>
        <a:p>
          <a:endParaRPr lang="en-US"/>
        </a:p>
      </dgm:t>
    </dgm:pt>
    <dgm:pt modelId="{B85C8F27-C004-409D-80B6-2CF41E5640A5}" type="pres">
      <dgm:prSet presAssocID="{5BE06517-2692-43B1-B23E-631318578F2A}" presName="circ2" presStyleLbl="vennNode1" presStyleIdx="1" presStyleCnt="2"/>
      <dgm:spPr/>
      <dgm:t>
        <a:bodyPr/>
        <a:lstStyle/>
        <a:p>
          <a:endParaRPr lang="en-US"/>
        </a:p>
      </dgm:t>
    </dgm:pt>
    <dgm:pt modelId="{3AD41515-307B-4BC7-9C0D-F686ABFFF9E4}" type="pres">
      <dgm:prSet presAssocID="{5BE06517-2692-43B1-B23E-631318578F2A}" presName="circ2Tx" presStyleLbl="revTx" presStyleIdx="0" presStyleCnt="0">
        <dgm:presLayoutVars>
          <dgm:chMax val="0"/>
          <dgm:chPref val="0"/>
          <dgm:bulletEnabled val="1"/>
        </dgm:presLayoutVars>
      </dgm:prSet>
      <dgm:spPr/>
      <dgm:t>
        <a:bodyPr/>
        <a:lstStyle/>
        <a:p>
          <a:endParaRPr lang="en-US"/>
        </a:p>
      </dgm:t>
    </dgm:pt>
  </dgm:ptLst>
  <dgm:cxnLst>
    <dgm:cxn modelId="{F3299E60-8F80-4ACE-8BAB-BA094A296D00}" type="presOf" srcId="{E846B6AA-101D-4528-A6C7-C3DE7DBA4EAF}" destId="{F18F51B5-8DB8-46F8-9915-15129757BC08}" srcOrd="0" destOrd="0" presId="urn:microsoft.com/office/officeart/2005/8/layout/venn1"/>
    <dgm:cxn modelId="{AE042A3C-62AA-4832-8DB2-3CC3EAB0E056}" type="presOf" srcId="{8AC87E94-A7B3-487D-B705-1B7F5C791D1B}" destId="{FDB22B2E-BECA-4C57-858C-864F4FAF72EF}" srcOrd="0" destOrd="0" presId="urn:microsoft.com/office/officeart/2005/8/layout/venn1"/>
    <dgm:cxn modelId="{71A6DF52-93DF-410A-9CFF-EE666A37A7EF}" type="presOf" srcId="{5BE06517-2692-43B1-B23E-631318578F2A}" destId="{B85C8F27-C004-409D-80B6-2CF41E5640A5}" srcOrd="0" destOrd="0" presId="urn:microsoft.com/office/officeart/2005/8/layout/venn1"/>
    <dgm:cxn modelId="{5C134B6B-CE90-40D5-8199-13062F599BD7}" type="presOf" srcId="{8AC87E94-A7B3-487D-B705-1B7F5C791D1B}" destId="{C2949551-4B53-4612-A0EB-3B4D1D24E6A3}" srcOrd="1" destOrd="0" presId="urn:microsoft.com/office/officeart/2005/8/layout/venn1"/>
    <dgm:cxn modelId="{2BADFE6A-5E9A-4AA5-BD35-E191C23964F5}" srcId="{E846B6AA-101D-4528-A6C7-C3DE7DBA4EAF}" destId="{5BE06517-2692-43B1-B23E-631318578F2A}" srcOrd="1" destOrd="0" parTransId="{302CAE48-1538-4D62-93CE-CDBEFB13F095}" sibTransId="{E39F1B8D-34B4-40A7-9F2F-F4B1A5583DED}"/>
    <dgm:cxn modelId="{57F9438B-13E4-4B67-B2CF-134022BF1D59}" type="presOf" srcId="{5BE06517-2692-43B1-B23E-631318578F2A}" destId="{3AD41515-307B-4BC7-9C0D-F686ABFFF9E4}" srcOrd="1" destOrd="0" presId="urn:microsoft.com/office/officeart/2005/8/layout/venn1"/>
    <dgm:cxn modelId="{E6172F11-6C79-4652-A930-CE3616070417}" srcId="{E846B6AA-101D-4528-A6C7-C3DE7DBA4EAF}" destId="{8AC87E94-A7B3-487D-B705-1B7F5C791D1B}" srcOrd="0" destOrd="0" parTransId="{4BEC5447-4889-4628-8FB9-19DA1F02FD61}" sibTransId="{7BF97358-3348-4454-96CB-1D5B5243C080}"/>
    <dgm:cxn modelId="{500FF478-2176-48C2-82AB-2FD66B60109A}" type="presParOf" srcId="{F18F51B5-8DB8-46F8-9915-15129757BC08}" destId="{FDB22B2E-BECA-4C57-858C-864F4FAF72EF}" srcOrd="0" destOrd="0" presId="urn:microsoft.com/office/officeart/2005/8/layout/venn1"/>
    <dgm:cxn modelId="{587752E2-E420-43E5-862F-ED6640E806A3}" type="presParOf" srcId="{F18F51B5-8DB8-46F8-9915-15129757BC08}" destId="{C2949551-4B53-4612-A0EB-3B4D1D24E6A3}" srcOrd="1" destOrd="0" presId="urn:microsoft.com/office/officeart/2005/8/layout/venn1"/>
    <dgm:cxn modelId="{7DA871C3-92B3-4262-8FEB-C95F0A1B6DC8}" type="presParOf" srcId="{F18F51B5-8DB8-46F8-9915-15129757BC08}" destId="{B85C8F27-C004-409D-80B6-2CF41E5640A5}" srcOrd="2" destOrd="0" presId="urn:microsoft.com/office/officeart/2005/8/layout/venn1"/>
    <dgm:cxn modelId="{9CE12433-00E7-43C9-A0CF-2AB0C62739ED}" type="presParOf" srcId="{F18F51B5-8DB8-46F8-9915-15129757BC08}" destId="{3AD41515-307B-4BC7-9C0D-F686ABFFF9E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9AC1F1-0D97-4AD8-9A30-587F8E9E7B8B}"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0C66CA53-B6A2-4A92-8E59-FD51D07EACB1}">
      <dgm:prSet phldrT="[Text]"/>
      <dgm:spPr/>
      <dgm:t>
        <a:bodyPr/>
        <a:lstStyle/>
        <a:p>
          <a:r>
            <a:rPr lang="en-US" dirty="0" smtClean="0">
              <a:latin typeface="HelveticaNeue LT 35 Thin" panose="020B0403020202020204" pitchFamily="34" charset="0"/>
            </a:rPr>
            <a:t>Remember to include your Plurals</a:t>
          </a:r>
          <a:endParaRPr lang="en-US" dirty="0">
            <a:latin typeface="HelveticaNeue LT 35 Thin" panose="020B0403020202020204" pitchFamily="34" charset="0"/>
          </a:endParaRPr>
        </a:p>
      </dgm:t>
    </dgm:pt>
    <dgm:pt modelId="{87F65960-FEAB-49DA-8AD8-E0CEC3FC9D2F}" type="parTrans" cxnId="{0B79C08C-E967-4B65-866F-9F379520C076}">
      <dgm:prSet/>
      <dgm:spPr/>
      <dgm:t>
        <a:bodyPr/>
        <a:lstStyle/>
        <a:p>
          <a:endParaRPr lang="en-US"/>
        </a:p>
      </dgm:t>
    </dgm:pt>
    <dgm:pt modelId="{BCAD9E66-3253-4149-838F-48646F41CCE2}" type="sibTrans" cxnId="{0B79C08C-E967-4B65-866F-9F379520C076}">
      <dgm:prSet/>
      <dgm:spPr/>
      <dgm:t>
        <a:bodyPr/>
        <a:lstStyle/>
        <a:p>
          <a:endParaRPr lang="en-US"/>
        </a:p>
      </dgm:t>
    </dgm:pt>
    <dgm:pt modelId="{28D953A4-3EE0-45D7-ABAB-2C3AABE61CAA}">
      <dgm:prSet phldrT="[Text]"/>
      <dgm:spPr/>
      <dgm:t>
        <a:bodyPr/>
        <a:lstStyle/>
        <a:p>
          <a:r>
            <a:rPr lang="en-US" dirty="0" smtClean="0">
              <a:latin typeface="Garamond" panose="02020404030301010803" pitchFamily="18" charset="0"/>
            </a:rPr>
            <a:t>Full text search engines do not automatically look for plurals in Boolean searches</a:t>
          </a:r>
          <a:endParaRPr lang="en-US" dirty="0">
            <a:latin typeface="Garamond" panose="02020404030301010803" pitchFamily="18" charset="0"/>
          </a:endParaRPr>
        </a:p>
      </dgm:t>
    </dgm:pt>
    <dgm:pt modelId="{03C3F17A-292E-49FE-8088-3D1F8A172BE3}" type="parTrans" cxnId="{54973F46-CEFB-4D76-87D3-1234DD19E58C}">
      <dgm:prSet/>
      <dgm:spPr/>
      <dgm:t>
        <a:bodyPr/>
        <a:lstStyle/>
        <a:p>
          <a:endParaRPr lang="en-US"/>
        </a:p>
      </dgm:t>
    </dgm:pt>
    <dgm:pt modelId="{F13E41E8-8B41-4C1B-89A2-5DF79637EE42}" type="sibTrans" cxnId="{54973F46-CEFB-4D76-87D3-1234DD19E58C}">
      <dgm:prSet/>
      <dgm:spPr/>
      <dgm:t>
        <a:bodyPr/>
        <a:lstStyle/>
        <a:p>
          <a:endParaRPr lang="en-US"/>
        </a:p>
      </dgm:t>
    </dgm:pt>
    <dgm:pt modelId="{2E7B0497-3C59-457D-B192-8EF3429A2A36}">
      <dgm:prSet phldrT="[Text]"/>
      <dgm:spPr/>
      <dgm:t>
        <a:bodyPr/>
        <a:lstStyle/>
        <a:p>
          <a:endParaRPr lang="en-US" dirty="0">
            <a:latin typeface="Garamond" panose="02020404030301010803" pitchFamily="18" charset="0"/>
          </a:endParaRPr>
        </a:p>
      </dgm:t>
    </dgm:pt>
    <dgm:pt modelId="{F53D6191-6BFC-4836-90DD-4EA001D36608}" type="parTrans" cxnId="{46727A9F-4D37-4A6E-9998-7F8289057214}">
      <dgm:prSet/>
      <dgm:spPr/>
      <dgm:t>
        <a:bodyPr/>
        <a:lstStyle/>
        <a:p>
          <a:endParaRPr lang="en-US"/>
        </a:p>
      </dgm:t>
    </dgm:pt>
    <dgm:pt modelId="{DE18D4B7-30F7-4EA1-9F44-9346DB59645F}" type="sibTrans" cxnId="{46727A9F-4D37-4A6E-9998-7F8289057214}">
      <dgm:prSet/>
      <dgm:spPr/>
      <dgm:t>
        <a:bodyPr/>
        <a:lstStyle/>
        <a:p>
          <a:endParaRPr lang="en-US"/>
        </a:p>
      </dgm:t>
    </dgm:pt>
    <dgm:pt modelId="{7AC3371C-8758-4757-8899-835A52B1C732}">
      <dgm:prSet phldrT="[Text]"/>
      <dgm:spPr/>
      <dgm:t>
        <a:bodyPr/>
        <a:lstStyle/>
        <a:p>
          <a:r>
            <a:rPr lang="en-US" dirty="0" smtClean="0">
              <a:latin typeface="Garamond" panose="02020404030301010803" pitchFamily="18" charset="0"/>
            </a:rPr>
            <a:t>If you want to include plurals, you have to tell the engine to look for them by using a wildcard or root expander</a:t>
          </a:r>
          <a:endParaRPr lang="en-US" dirty="0">
            <a:latin typeface="Garamond" panose="02020404030301010803" pitchFamily="18" charset="0"/>
          </a:endParaRPr>
        </a:p>
      </dgm:t>
    </dgm:pt>
    <dgm:pt modelId="{EA4E2EF5-1890-4714-9041-AA41738E7E42}" type="parTrans" cxnId="{87D02E0D-8F2D-4C02-9DE6-987557B2B9F8}">
      <dgm:prSet/>
      <dgm:spPr/>
      <dgm:t>
        <a:bodyPr/>
        <a:lstStyle/>
        <a:p>
          <a:endParaRPr lang="en-US"/>
        </a:p>
      </dgm:t>
    </dgm:pt>
    <dgm:pt modelId="{29BFBA04-9F4E-4DFB-A5E2-926599DD5041}" type="sibTrans" cxnId="{87D02E0D-8F2D-4C02-9DE6-987557B2B9F8}">
      <dgm:prSet/>
      <dgm:spPr/>
      <dgm:t>
        <a:bodyPr/>
        <a:lstStyle/>
        <a:p>
          <a:endParaRPr lang="en-US"/>
        </a:p>
      </dgm:t>
    </dgm:pt>
    <dgm:pt modelId="{BE57E9CD-9D96-4841-8281-2BE7246C09E1}" type="pres">
      <dgm:prSet presAssocID="{199AC1F1-0D97-4AD8-9A30-587F8E9E7B8B}" presName="linear" presStyleCnt="0">
        <dgm:presLayoutVars>
          <dgm:dir/>
          <dgm:animLvl val="lvl"/>
          <dgm:resizeHandles val="exact"/>
        </dgm:presLayoutVars>
      </dgm:prSet>
      <dgm:spPr/>
      <dgm:t>
        <a:bodyPr/>
        <a:lstStyle/>
        <a:p>
          <a:endParaRPr lang="en-US"/>
        </a:p>
      </dgm:t>
    </dgm:pt>
    <dgm:pt modelId="{004DE3F9-9F35-4A1D-8450-DAFFB58BDC56}" type="pres">
      <dgm:prSet presAssocID="{0C66CA53-B6A2-4A92-8E59-FD51D07EACB1}" presName="parentLin" presStyleCnt="0"/>
      <dgm:spPr/>
    </dgm:pt>
    <dgm:pt modelId="{8F237AAE-127C-4B1D-BD99-D69253EC16E7}" type="pres">
      <dgm:prSet presAssocID="{0C66CA53-B6A2-4A92-8E59-FD51D07EACB1}" presName="parentLeftMargin" presStyleLbl="node1" presStyleIdx="0" presStyleCnt="1"/>
      <dgm:spPr/>
      <dgm:t>
        <a:bodyPr/>
        <a:lstStyle/>
        <a:p>
          <a:endParaRPr lang="en-US"/>
        </a:p>
      </dgm:t>
    </dgm:pt>
    <dgm:pt modelId="{9C7F6CF2-7B9B-4266-854E-71242BBED3BF}" type="pres">
      <dgm:prSet presAssocID="{0C66CA53-B6A2-4A92-8E59-FD51D07EACB1}" presName="parentText" presStyleLbl="node1" presStyleIdx="0" presStyleCnt="1" custScaleX="112953" custLinFactNeighborX="91448" custLinFactNeighborY="-10297">
        <dgm:presLayoutVars>
          <dgm:chMax val="0"/>
          <dgm:bulletEnabled val="1"/>
        </dgm:presLayoutVars>
      </dgm:prSet>
      <dgm:spPr/>
      <dgm:t>
        <a:bodyPr/>
        <a:lstStyle/>
        <a:p>
          <a:endParaRPr lang="en-US"/>
        </a:p>
      </dgm:t>
    </dgm:pt>
    <dgm:pt modelId="{99A337C9-A16F-466C-9A08-EB5014372A85}" type="pres">
      <dgm:prSet presAssocID="{0C66CA53-B6A2-4A92-8E59-FD51D07EACB1}" presName="negativeSpace" presStyleCnt="0"/>
      <dgm:spPr/>
    </dgm:pt>
    <dgm:pt modelId="{BC225700-0A22-42A8-A2C5-ED1B6C543976}" type="pres">
      <dgm:prSet presAssocID="{0C66CA53-B6A2-4A92-8E59-FD51D07EACB1}" presName="childText" presStyleLbl="conFgAcc1" presStyleIdx="0" presStyleCnt="1">
        <dgm:presLayoutVars>
          <dgm:bulletEnabled val="1"/>
        </dgm:presLayoutVars>
      </dgm:prSet>
      <dgm:spPr/>
      <dgm:t>
        <a:bodyPr/>
        <a:lstStyle/>
        <a:p>
          <a:endParaRPr lang="en-US"/>
        </a:p>
      </dgm:t>
    </dgm:pt>
  </dgm:ptLst>
  <dgm:cxnLst>
    <dgm:cxn modelId="{46727A9F-4D37-4A6E-9998-7F8289057214}" srcId="{0C66CA53-B6A2-4A92-8E59-FD51D07EACB1}" destId="{2E7B0497-3C59-457D-B192-8EF3429A2A36}" srcOrd="2" destOrd="0" parTransId="{F53D6191-6BFC-4836-90DD-4EA001D36608}" sibTransId="{DE18D4B7-30F7-4EA1-9F44-9346DB59645F}"/>
    <dgm:cxn modelId="{D70E2F50-06D1-41E5-AFD7-4603FEE52217}" type="presOf" srcId="{2E7B0497-3C59-457D-B192-8EF3429A2A36}" destId="{BC225700-0A22-42A8-A2C5-ED1B6C543976}" srcOrd="0" destOrd="2" presId="urn:microsoft.com/office/officeart/2005/8/layout/list1"/>
    <dgm:cxn modelId="{5F888C0D-F87D-48F3-86F2-0A06890D13B5}" type="presOf" srcId="{199AC1F1-0D97-4AD8-9A30-587F8E9E7B8B}" destId="{BE57E9CD-9D96-4841-8281-2BE7246C09E1}" srcOrd="0" destOrd="0" presId="urn:microsoft.com/office/officeart/2005/8/layout/list1"/>
    <dgm:cxn modelId="{BA7A2C60-F553-48C7-8BF5-1C9B3F9DD6F1}" type="presOf" srcId="{7AC3371C-8758-4757-8899-835A52B1C732}" destId="{BC225700-0A22-42A8-A2C5-ED1B6C543976}" srcOrd="0" destOrd="1" presId="urn:microsoft.com/office/officeart/2005/8/layout/list1"/>
    <dgm:cxn modelId="{C108AD91-9606-420E-B976-2A2795559F09}" type="presOf" srcId="{28D953A4-3EE0-45D7-ABAB-2C3AABE61CAA}" destId="{BC225700-0A22-42A8-A2C5-ED1B6C543976}" srcOrd="0" destOrd="0" presId="urn:microsoft.com/office/officeart/2005/8/layout/list1"/>
    <dgm:cxn modelId="{308E1BF1-F6ED-4EB2-9798-E05A69936D4A}" type="presOf" srcId="{0C66CA53-B6A2-4A92-8E59-FD51D07EACB1}" destId="{8F237AAE-127C-4B1D-BD99-D69253EC16E7}" srcOrd="0" destOrd="0" presId="urn:microsoft.com/office/officeart/2005/8/layout/list1"/>
    <dgm:cxn modelId="{BE144AC6-96C9-48D4-B890-F946C321D670}" type="presOf" srcId="{0C66CA53-B6A2-4A92-8E59-FD51D07EACB1}" destId="{9C7F6CF2-7B9B-4266-854E-71242BBED3BF}" srcOrd="1" destOrd="0" presId="urn:microsoft.com/office/officeart/2005/8/layout/list1"/>
    <dgm:cxn modelId="{0B79C08C-E967-4B65-866F-9F379520C076}" srcId="{199AC1F1-0D97-4AD8-9A30-587F8E9E7B8B}" destId="{0C66CA53-B6A2-4A92-8E59-FD51D07EACB1}" srcOrd="0" destOrd="0" parTransId="{87F65960-FEAB-49DA-8AD8-E0CEC3FC9D2F}" sibTransId="{BCAD9E66-3253-4149-838F-48646F41CCE2}"/>
    <dgm:cxn modelId="{54973F46-CEFB-4D76-87D3-1234DD19E58C}" srcId="{0C66CA53-B6A2-4A92-8E59-FD51D07EACB1}" destId="{28D953A4-3EE0-45D7-ABAB-2C3AABE61CAA}" srcOrd="0" destOrd="0" parTransId="{03C3F17A-292E-49FE-8088-3D1F8A172BE3}" sibTransId="{F13E41E8-8B41-4C1B-89A2-5DF79637EE42}"/>
    <dgm:cxn modelId="{87D02E0D-8F2D-4C02-9DE6-987557B2B9F8}" srcId="{0C66CA53-B6A2-4A92-8E59-FD51D07EACB1}" destId="{7AC3371C-8758-4757-8899-835A52B1C732}" srcOrd="1" destOrd="0" parTransId="{EA4E2EF5-1890-4714-9041-AA41738E7E42}" sibTransId="{29BFBA04-9F4E-4DFB-A5E2-926599DD5041}"/>
    <dgm:cxn modelId="{018A948B-35D7-49DD-9EE2-6E7ABA637EAC}" type="presParOf" srcId="{BE57E9CD-9D96-4841-8281-2BE7246C09E1}" destId="{004DE3F9-9F35-4A1D-8450-DAFFB58BDC56}" srcOrd="0" destOrd="0" presId="urn:microsoft.com/office/officeart/2005/8/layout/list1"/>
    <dgm:cxn modelId="{D00F6018-B501-4499-AD50-6E9575EE9420}" type="presParOf" srcId="{004DE3F9-9F35-4A1D-8450-DAFFB58BDC56}" destId="{8F237AAE-127C-4B1D-BD99-D69253EC16E7}" srcOrd="0" destOrd="0" presId="urn:microsoft.com/office/officeart/2005/8/layout/list1"/>
    <dgm:cxn modelId="{8C991F94-554E-4CFE-B454-B01FE8543E10}" type="presParOf" srcId="{004DE3F9-9F35-4A1D-8450-DAFFB58BDC56}" destId="{9C7F6CF2-7B9B-4266-854E-71242BBED3BF}" srcOrd="1" destOrd="0" presId="urn:microsoft.com/office/officeart/2005/8/layout/list1"/>
    <dgm:cxn modelId="{8E440D83-F062-4B64-A58C-5DE07E0E2F18}" type="presParOf" srcId="{BE57E9CD-9D96-4841-8281-2BE7246C09E1}" destId="{99A337C9-A16F-466C-9A08-EB5014372A85}" srcOrd="1" destOrd="0" presId="urn:microsoft.com/office/officeart/2005/8/layout/list1"/>
    <dgm:cxn modelId="{E1389D9D-1D9E-4C24-9B43-4942B940A91F}" type="presParOf" srcId="{BE57E9CD-9D96-4841-8281-2BE7246C09E1}" destId="{BC225700-0A22-42A8-A2C5-ED1B6C54397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8F72EC-CFFC-436E-BF3C-0AA3337B6D4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2DFA99D-289B-425C-AAC3-EBC6FF1D8197}">
      <dgm:prSet phldrT="[Text]"/>
      <dgm:spPr/>
      <dgm:t>
        <a:bodyPr/>
        <a:lstStyle/>
        <a:p>
          <a:r>
            <a:rPr lang="en-US" dirty="0" smtClean="0"/>
            <a:t>W/5</a:t>
          </a:r>
          <a:endParaRPr lang="en-US" dirty="0"/>
        </a:p>
      </dgm:t>
    </dgm:pt>
    <dgm:pt modelId="{20C6F4A7-3D33-47D7-8877-91229BB32210}" type="parTrans" cxnId="{B1631733-654C-4031-BE9F-48B56C8BE2B6}">
      <dgm:prSet/>
      <dgm:spPr/>
      <dgm:t>
        <a:bodyPr/>
        <a:lstStyle/>
        <a:p>
          <a:endParaRPr lang="en-US"/>
        </a:p>
      </dgm:t>
    </dgm:pt>
    <dgm:pt modelId="{F4080290-0ECA-450E-97CF-3395388C6776}" type="sibTrans" cxnId="{B1631733-654C-4031-BE9F-48B56C8BE2B6}">
      <dgm:prSet/>
      <dgm:spPr/>
      <dgm:t>
        <a:bodyPr/>
        <a:lstStyle/>
        <a:p>
          <a:endParaRPr lang="en-US"/>
        </a:p>
      </dgm:t>
    </dgm:pt>
    <dgm:pt modelId="{8D69E2EE-C6B6-4EF0-8BBC-8214DC46158E}">
      <dgm:prSet phldrT="[Text]"/>
      <dgm:spPr/>
      <dgm:t>
        <a:bodyPr/>
        <a:lstStyle/>
        <a:p>
          <a:r>
            <a:rPr lang="en-US" dirty="0" smtClean="0"/>
            <a:t>The “Within” operator runs first</a:t>
          </a:r>
          <a:endParaRPr lang="en-US" dirty="0"/>
        </a:p>
      </dgm:t>
    </dgm:pt>
    <dgm:pt modelId="{C01F0585-B2DF-41EB-AB42-2E1DE9F4C246}" type="parTrans" cxnId="{E14FC143-CAFA-45A7-B886-67251A800891}">
      <dgm:prSet/>
      <dgm:spPr/>
      <dgm:t>
        <a:bodyPr/>
        <a:lstStyle/>
        <a:p>
          <a:endParaRPr lang="en-US"/>
        </a:p>
      </dgm:t>
    </dgm:pt>
    <dgm:pt modelId="{C24A78BD-1EBB-4085-B335-3B273893BA1E}" type="sibTrans" cxnId="{E14FC143-CAFA-45A7-B886-67251A800891}">
      <dgm:prSet/>
      <dgm:spPr/>
      <dgm:t>
        <a:bodyPr/>
        <a:lstStyle/>
        <a:p>
          <a:endParaRPr lang="en-US"/>
        </a:p>
      </dgm:t>
    </dgm:pt>
    <dgm:pt modelId="{003D7515-AA83-4BFE-979D-37E8153CB198}">
      <dgm:prSet phldrT="[Text]"/>
      <dgm:spPr/>
      <dgm:t>
        <a:bodyPr/>
        <a:lstStyle/>
        <a:p>
          <a:r>
            <a:rPr lang="en-US" dirty="0" smtClean="0"/>
            <a:t>AND</a:t>
          </a:r>
          <a:endParaRPr lang="en-US" dirty="0"/>
        </a:p>
      </dgm:t>
    </dgm:pt>
    <dgm:pt modelId="{50133E6E-20F7-4007-8A6C-2262AE8E9512}" type="parTrans" cxnId="{30B82C47-45A4-42F7-8D53-6DDBE10A2826}">
      <dgm:prSet/>
      <dgm:spPr/>
      <dgm:t>
        <a:bodyPr/>
        <a:lstStyle/>
        <a:p>
          <a:endParaRPr lang="en-US"/>
        </a:p>
      </dgm:t>
    </dgm:pt>
    <dgm:pt modelId="{46844AB3-C6D9-42AD-80C7-3F3E0F140362}" type="sibTrans" cxnId="{30B82C47-45A4-42F7-8D53-6DDBE10A2826}">
      <dgm:prSet/>
      <dgm:spPr/>
      <dgm:t>
        <a:bodyPr/>
        <a:lstStyle/>
        <a:p>
          <a:endParaRPr lang="en-US"/>
        </a:p>
      </dgm:t>
    </dgm:pt>
    <dgm:pt modelId="{CF6A4F3F-048A-4946-8778-C5003A8973FD}">
      <dgm:prSet phldrT="[Text]"/>
      <dgm:spPr/>
      <dgm:t>
        <a:bodyPr/>
        <a:lstStyle/>
        <a:p>
          <a:r>
            <a:rPr lang="en-US" dirty="0" smtClean="0"/>
            <a:t>The “And” operator is run second</a:t>
          </a:r>
          <a:endParaRPr lang="en-US" dirty="0"/>
        </a:p>
      </dgm:t>
    </dgm:pt>
    <dgm:pt modelId="{D76C8492-75E0-4E39-8A3C-35A8468B3374}" type="parTrans" cxnId="{C325D286-5466-4AF0-8841-52214E736268}">
      <dgm:prSet/>
      <dgm:spPr/>
      <dgm:t>
        <a:bodyPr/>
        <a:lstStyle/>
        <a:p>
          <a:endParaRPr lang="en-US"/>
        </a:p>
      </dgm:t>
    </dgm:pt>
    <dgm:pt modelId="{177EA322-D3C7-4A17-814A-17FDC281681B}" type="sibTrans" cxnId="{C325D286-5466-4AF0-8841-52214E736268}">
      <dgm:prSet/>
      <dgm:spPr/>
      <dgm:t>
        <a:bodyPr/>
        <a:lstStyle/>
        <a:p>
          <a:endParaRPr lang="en-US"/>
        </a:p>
      </dgm:t>
    </dgm:pt>
    <dgm:pt modelId="{3149F990-800B-450D-9605-D1EF1EF28920}">
      <dgm:prSet phldrT="[Text]"/>
      <dgm:spPr/>
      <dgm:t>
        <a:bodyPr/>
        <a:lstStyle/>
        <a:p>
          <a:r>
            <a:rPr lang="en-US" dirty="0" smtClean="0"/>
            <a:t>The “Exclude” operator runs third</a:t>
          </a:r>
          <a:endParaRPr lang="en-US" dirty="0"/>
        </a:p>
      </dgm:t>
    </dgm:pt>
    <dgm:pt modelId="{075FB7E2-567F-479A-BA4D-6198B40593D2}" type="parTrans" cxnId="{36E2DB7C-76E3-4028-940A-73384F0CEE51}">
      <dgm:prSet/>
      <dgm:spPr/>
      <dgm:t>
        <a:bodyPr/>
        <a:lstStyle/>
        <a:p>
          <a:endParaRPr lang="en-US"/>
        </a:p>
      </dgm:t>
    </dgm:pt>
    <dgm:pt modelId="{87B890CD-561D-488C-A304-5993A11B0BF9}" type="sibTrans" cxnId="{36E2DB7C-76E3-4028-940A-73384F0CEE51}">
      <dgm:prSet/>
      <dgm:spPr/>
      <dgm:t>
        <a:bodyPr/>
        <a:lstStyle/>
        <a:p>
          <a:endParaRPr lang="en-US"/>
        </a:p>
      </dgm:t>
    </dgm:pt>
    <dgm:pt modelId="{00734B8A-DA91-4327-A081-BA78F98A54FA}">
      <dgm:prSet phldrT="[Text]"/>
      <dgm:spPr/>
      <dgm:t>
        <a:bodyPr/>
        <a:lstStyle/>
        <a:p>
          <a:r>
            <a:rPr lang="en-US" dirty="0" smtClean="0"/>
            <a:t>NOT</a:t>
          </a:r>
          <a:endParaRPr lang="en-US" dirty="0"/>
        </a:p>
      </dgm:t>
    </dgm:pt>
    <dgm:pt modelId="{802D6CAD-97CD-40CF-84CD-DA45482A656C}" type="parTrans" cxnId="{22BEE1AF-DABC-494A-AFC6-962337566BAA}">
      <dgm:prSet/>
      <dgm:spPr/>
      <dgm:t>
        <a:bodyPr/>
        <a:lstStyle/>
        <a:p>
          <a:endParaRPr lang="en-US"/>
        </a:p>
      </dgm:t>
    </dgm:pt>
    <dgm:pt modelId="{68CDD052-47DD-4760-9FAA-0AD2475CB44C}" type="sibTrans" cxnId="{22BEE1AF-DABC-494A-AFC6-962337566BAA}">
      <dgm:prSet/>
      <dgm:spPr/>
      <dgm:t>
        <a:bodyPr/>
        <a:lstStyle/>
        <a:p>
          <a:endParaRPr lang="en-US"/>
        </a:p>
      </dgm:t>
    </dgm:pt>
    <dgm:pt modelId="{AA4A71AC-F214-47DE-B6AB-97A71A958A47}">
      <dgm:prSet phldrT="[Text]"/>
      <dgm:spPr/>
      <dgm:t>
        <a:bodyPr/>
        <a:lstStyle/>
        <a:p>
          <a:r>
            <a:rPr lang="en-US" dirty="0" smtClean="0"/>
            <a:t>OR</a:t>
          </a:r>
          <a:endParaRPr lang="en-US" dirty="0"/>
        </a:p>
      </dgm:t>
    </dgm:pt>
    <dgm:pt modelId="{E5C8CFA3-E54A-461D-A9D0-6C6A9FF41856}" type="parTrans" cxnId="{00BA75D2-9C55-4E81-815B-1426A3E4D5C7}">
      <dgm:prSet/>
      <dgm:spPr/>
      <dgm:t>
        <a:bodyPr/>
        <a:lstStyle/>
        <a:p>
          <a:endParaRPr lang="en-US"/>
        </a:p>
      </dgm:t>
    </dgm:pt>
    <dgm:pt modelId="{C1FE5023-8F82-454C-BAFA-6CB4880281AA}" type="sibTrans" cxnId="{00BA75D2-9C55-4E81-815B-1426A3E4D5C7}">
      <dgm:prSet/>
      <dgm:spPr/>
      <dgm:t>
        <a:bodyPr/>
        <a:lstStyle/>
        <a:p>
          <a:endParaRPr lang="en-US"/>
        </a:p>
      </dgm:t>
    </dgm:pt>
    <dgm:pt modelId="{2F6D01AE-31A5-4744-8B65-82B9E033EEF4}">
      <dgm:prSet phldrT="[Text]"/>
      <dgm:spPr/>
      <dgm:t>
        <a:bodyPr/>
        <a:lstStyle/>
        <a:p>
          <a:r>
            <a:rPr lang="en-US" dirty="0" smtClean="0"/>
            <a:t>The “Or” operator runs last </a:t>
          </a:r>
          <a:endParaRPr lang="en-US" dirty="0"/>
        </a:p>
      </dgm:t>
    </dgm:pt>
    <dgm:pt modelId="{ABE51162-5E31-43D4-9CE2-6D2206A1CA1D}" type="parTrans" cxnId="{77D8CAB4-2760-4487-9723-E3C8D14D8E85}">
      <dgm:prSet/>
      <dgm:spPr/>
      <dgm:t>
        <a:bodyPr/>
        <a:lstStyle/>
        <a:p>
          <a:endParaRPr lang="en-US"/>
        </a:p>
      </dgm:t>
    </dgm:pt>
    <dgm:pt modelId="{28405D3E-36F9-4966-8E40-4FCC0AEE3C45}" type="sibTrans" cxnId="{77D8CAB4-2760-4487-9723-E3C8D14D8E85}">
      <dgm:prSet/>
      <dgm:spPr/>
      <dgm:t>
        <a:bodyPr/>
        <a:lstStyle/>
        <a:p>
          <a:endParaRPr lang="en-US"/>
        </a:p>
      </dgm:t>
    </dgm:pt>
    <dgm:pt modelId="{F3386F02-6DC0-455D-A268-C13EC4A09DBF}" type="pres">
      <dgm:prSet presAssocID="{408F72EC-CFFC-436E-BF3C-0AA3337B6D42}" presName="linearFlow" presStyleCnt="0">
        <dgm:presLayoutVars>
          <dgm:dir/>
          <dgm:animLvl val="lvl"/>
          <dgm:resizeHandles val="exact"/>
        </dgm:presLayoutVars>
      </dgm:prSet>
      <dgm:spPr/>
      <dgm:t>
        <a:bodyPr/>
        <a:lstStyle/>
        <a:p>
          <a:endParaRPr lang="en-US"/>
        </a:p>
      </dgm:t>
    </dgm:pt>
    <dgm:pt modelId="{6AE2BC50-BE38-485B-A9A1-E1276CDE97F7}" type="pres">
      <dgm:prSet presAssocID="{32DFA99D-289B-425C-AAC3-EBC6FF1D8197}" presName="composite" presStyleCnt="0"/>
      <dgm:spPr/>
    </dgm:pt>
    <dgm:pt modelId="{1493C006-F386-4D13-A7A3-B838F47E5DF3}" type="pres">
      <dgm:prSet presAssocID="{32DFA99D-289B-425C-AAC3-EBC6FF1D8197}" presName="parentText" presStyleLbl="alignNode1" presStyleIdx="0" presStyleCnt="4">
        <dgm:presLayoutVars>
          <dgm:chMax val="1"/>
          <dgm:bulletEnabled val="1"/>
        </dgm:presLayoutVars>
      </dgm:prSet>
      <dgm:spPr/>
      <dgm:t>
        <a:bodyPr/>
        <a:lstStyle/>
        <a:p>
          <a:endParaRPr lang="en-US"/>
        </a:p>
      </dgm:t>
    </dgm:pt>
    <dgm:pt modelId="{F9A519FE-B879-41FA-AEE0-AC5E7F790612}" type="pres">
      <dgm:prSet presAssocID="{32DFA99D-289B-425C-AAC3-EBC6FF1D8197}" presName="descendantText" presStyleLbl="alignAcc1" presStyleIdx="0" presStyleCnt="4">
        <dgm:presLayoutVars>
          <dgm:bulletEnabled val="1"/>
        </dgm:presLayoutVars>
      </dgm:prSet>
      <dgm:spPr/>
      <dgm:t>
        <a:bodyPr/>
        <a:lstStyle/>
        <a:p>
          <a:endParaRPr lang="en-US"/>
        </a:p>
      </dgm:t>
    </dgm:pt>
    <dgm:pt modelId="{D4852E00-67F8-4916-9B36-CD360B7E678C}" type="pres">
      <dgm:prSet presAssocID="{F4080290-0ECA-450E-97CF-3395388C6776}" presName="sp" presStyleCnt="0"/>
      <dgm:spPr/>
    </dgm:pt>
    <dgm:pt modelId="{ECC54A8A-A9FC-4A8C-95DF-32309B94C549}" type="pres">
      <dgm:prSet presAssocID="{003D7515-AA83-4BFE-979D-37E8153CB198}" presName="composite" presStyleCnt="0"/>
      <dgm:spPr/>
    </dgm:pt>
    <dgm:pt modelId="{D340ECE5-3732-4872-9D8B-F3A37058F806}" type="pres">
      <dgm:prSet presAssocID="{003D7515-AA83-4BFE-979D-37E8153CB198}" presName="parentText" presStyleLbl="alignNode1" presStyleIdx="1" presStyleCnt="4">
        <dgm:presLayoutVars>
          <dgm:chMax val="1"/>
          <dgm:bulletEnabled val="1"/>
        </dgm:presLayoutVars>
      </dgm:prSet>
      <dgm:spPr/>
      <dgm:t>
        <a:bodyPr/>
        <a:lstStyle/>
        <a:p>
          <a:endParaRPr lang="en-US"/>
        </a:p>
      </dgm:t>
    </dgm:pt>
    <dgm:pt modelId="{7C31876F-F0CB-4791-AE7B-EB9CEDCCC818}" type="pres">
      <dgm:prSet presAssocID="{003D7515-AA83-4BFE-979D-37E8153CB198}" presName="descendantText" presStyleLbl="alignAcc1" presStyleIdx="1" presStyleCnt="4">
        <dgm:presLayoutVars>
          <dgm:bulletEnabled val="1"/>
        </dgm:presLayoutVars>
      </dgm:prSet>
      <dgm:spPr/>
      <dgm:t>
        <a:bodyPr/>
        <a:lstStyle/>
        <a:p>
          <a:endParaRPr lang="en-US"/>
        </a:p>
      </dgm:t>
    </dgm:pt>
    <dgm:pt modelId="{070C2132-B71C-4C3A-A974-E05487EE7762}" type="pres">
      <dgm:prSet presAssocID="{46844AB3-C6D9-42AD-80C7-3F3E0F140362}" presName="sp" presStyleCnt="0"/>
      <dgm:spPr/>
    </dgm:pt>
    <dgm:pt modelId="{D5927BB2-6C44-4809-AE2F-04C37EF5EB0A}" type="pres">
      <dgm:prSet presAssocID="{00734B8A-DA91-4327-A081-BA78F98A54FA}" presName="composite" presStyleCnt="0"/>
      <dgm:spPr/>
    </dgm:pt>
    <dgm:pt modelId="{26B77E52-731D-401B-A09D-E7EA54B5AD8B}" type="pres">
      <dgm:prSet presAssocID="{00734B8A-DA91-4327-A081-BA78F98A54FA}" presName="parentText" presStyleLbl="alignNode1" presStyleIdx="2" presStyleCnt="4">
        <dgm:presLayoutVars>
          <dgm:chMax val="1"/>
          <dgm:bulletEnabled val="1"/>
        </dgm:presLayoutVars>
      </dgm:prSet>
      <dgm:spPr/>
      <dgm:t>
        <a:bodyPr/>
        <a:lstStyle/>
        <a:p>
          <a:endParaRPr lang="en-US"/>
        </a:p>
      </dgm:t>
    </dgm:pt>
    <dgm:pt modelId="{805F2C15-9A50-4565-B3F0-3A4938011805}" type="pres">
      <dgm:prSet presAssocID="{00734B8A-DA91-4327-A081-BA78F98A54FA}" presName="descendantText" presStyleLbl="alignAcc1" presStyleIdx="2" presStyleCnt="4">
        <dgm:presLayoutVars>
          <dgm:bulletEnabled val="1"/>
        </dgm:presLayoutVars>
      </dgm:prSet>
      <dgm:spPr/>
      <dgm:t>
        <a:bodyPr/>
        <a:lstStyle/>
        <a:p>
          <a:endParaRPr lang="en-US"/>
        </a:p>
      </dgm:t>
    </dgm:pt>
    <dgm:pt modelId="{7D9C7B8E-A4F3-4043-96E3-88D32D270A4E}" type="pres">
      <dgm:prSet presAssocID="{68CDD052-47DD-4760-9FAA-0AD2475CB44C}" presName="sp" presStyleCnt="0"/>
      <dgm:spPr/>
    </dgm:pt>
    <dgm:pt modelId="{365AB208-80C9-4F81-8FA8-DC1AA8CA0192}" type="pres">
      <dgm:prSet presAssocID="{AA4A71AC-F214-47DE-B6AB-97A71A958A47}" presName="composite" presStyleCnt="0"/>
      <dgm:spPr/>
    </dgm:pt>
    <dgm:pt modelId="{1C979839-CB09-4AB0-9031-D53115996A89}" type="pres">
      <dgm:prSet presAssocID="{AA4A71AC-F214-47DE-B6AB-97A71A958A47}" presName="parentText" presStyleLbl="alignNode1" presStyleIdx="3" presStyleCnt="4">
        <dgm:presLayoutVars>
          <dgm:chMax val="1"/>
          <dgm:bulletEnabled val="1"/>
        </dgm:presLayoutVars>
      </dgm:prSet>
      <dgm:spPr/>
      <dgm:t>
        <a:bodyPr/>
        <a:lstStyle/>
        <a:p>
          <a:endParaRPr lang="en-US"/>
        </a:p>
      </dgm:t>
    </dgm:pt>
    <dgm:pt modelId="{F79DA4C6-177A-4940-81F4-7D70F28DDE6E}" type="pres">
      <dgm:prSet presAssocID="{AA4A71AC-F214-47DE-B6AB-97A71A958A47}" presName="descendantText" presStyleLbl="alignAcc1" presStyleIdx="3" presStyleCnt="4">
        <dgm:presLayoutVars>
          <dgm:bulletEnabled val="1"/>
        </dgm:presLayoutVars>
      </dgm:prSet>
      <dgm:spPr/>
      <dgm:t>
        <a:bodyPr/>
        <a:lstStyle/>
        <a:p>
          <a:endParaRPr lang="en-US"/>
        </a:p>
      </dgm:t>
    </dgm:pt>
  </dgm:ptLst>
  <dgm:cxnLst>
    <dgm:cxn modelId="{E14FC143-CAFA-45A7-B886-67251A800891}" srcId="{32DFA99D-289B-425C-AAC3-EBC6FF1D8197}" destId="{8D69E2EE-C6B6-4EF0-8BBC-8214DC46158E}" srcOrd="0" destOrd="0" parTransId="{C01F0585-B2DF-41EB-AB42-2E1DE9F4C246}" sibTransId="{C24A78BD-1EBB-4085-B335-3B273893BA1E}"/>
    <dgm:cxn modelId="{5D1965CD-487D-4755-B6C2-E22091A53594}" type="presOf" srcId="{3149F990-800B-450D-9605-D1EF1EF28920}" destId="{805F2C15-9A50-4565-B3F0-3A4938011805}" srcOrd="0" destOrd="0" presId="urn:microsoft.com/office/officeart/2005/8/layout/chevron2"/>
    <dgm:cxn modelId="{4924E908-AD1B-430A-9B59-99D1CC4241C5}" type="presOf" srcId="{CF6A4F3F-048A-4946-8778-C5003A8973FD}" destId="{7C31876F-F0CB-4791-AE7B-EB9CEDCCC818}" srcOrd="0" destOrd="0" presId="urn:microsoft.com/office/officeart/2005/8/layout/chevron2"/>
    <dgm:cxn modelId="{A9737640-35AD-4584-8F81-F7D65838B2B6}" type="presOf" srcId="{003D7515-AA83-4BFE-979D-37E8153CB198}" destId="{D340ECE5-3732-4872-9D8B-F3A37058F806}" srcOrd="0" destOrd="0" presId="urn:microsoft.com/office/officeart/2005/8/layout/chevron2"/>
    <dgm:cxn modelId="{654B860E-54F4-4AE7-BCFD-5A3A4A841ECC}" type="presOf" srcId="{32DFA99D-289B-425C-AAC3-EBC6FF1D8197}" destId="{1493C006-F386-4D13-A7A3-B838F47E5DF3}" srcOrd="0" destOrd="0" presId="urn:microsoft.com/office/officeart/2005/8/layout/chevron2"/>
    <dgm:cxn modelId="{A8DB85BC-055F-4603-8745-C77B865EE295}" type="presOf" srcId="{AA4A71AC-F214-47DE-B6AB-97A71A958A47}" destId="{1C979839-CB09-4AB0-9031-D53115996A89}" srcOrd="0" destOrd="0" presId="urn:microsoft.com/office/officeart/2005/8/layout/chevron2"/>
    <dgm:cxn modelId="{B1631733-654C-4031-BE9F-48B56C8BE2B6}" srcId="{408F72EC-CFFC-436E-BF3C-0AA3337B6D42}" destId="{32DFA99D-289B-425C-AAC3-EBC6FF1D8197}" srcOrd="0" destOrd="0" parTransId="{20C6F4A7-3D33-47D7-8877-91229BB32210}" sibTransId="{F4080290-0ECA-450E-97CF-3395388C6776}"/>
    <dgm:cxn modelId="{700C040F-3D7C-4E60-932B-1625BF323DF0}" type="presOf" srcId="{2F6D01AE-31A5-4744-8B65-82B9E033EEF4}" destId="{F79DA4C6-177A-4940-81F4-7D70F28DDE6E}" srcOrd="0" destOrd="0" presId="urn:microsoft.com/office/officeart/2005/8/layout/chevron2"/>
    <dgm:cxn modelId="{C325D286-5466-4AF0-8841-52214E736268}" srcId="{003D7515-AA83-4BFE-979D-37E8153CB198}" destId="{CF6A4F3F-048A-4946-8778-C5003A8973FD}" srcOrd="0" destOrd="0" parTransId="{D76C8492-75E0-4E39-8A3C-35A8468B3374}" sibTransId="{177EA322-D3C7-4A17-814A-17FDC281681B}"/>
    <dgm:cxn modelId="{280BCF1A-B0F2-4A29-AC22-BA40D4556502}" type="presOf" srcId="{00734B8A-DA91-4327-A081-BA78F98A54FA}" destId="{26B77E52-731D-401B-A09D-E7EA54B5AD8B}" srcOrd="0" destOrd="0" presId="urn:microsoft.com/office/officeart/2005/8/layout/chevron2"/>
    <dgm:cxn modelId="{36E2DB7C-76E3-4028-940A-73384F0CEE51}" srcId="{00734B8A-DA91-4327-A081-BA78F98A54FA}" destId="{3149F990-800B-450D-9605-D1EF1EF28920}" srcOrd="0" destOrd="0" parTransId="{075FB7E2-567F-479A-BA4D-6198B40593D2}" sibTransId="{87B890CD-561D-488C-A304-5993A11B0BF9}"/>
    <dgm:cxn modelId="{00BA75D2-9C55-4E81-815B-1426A3E4D5C7}" srcId="{408F72EC-CFFC-436E-BF3C-0AA3337B6D42}" destId="{AA4A71AC-F214-47DE-B6AB-97A71A958A47}" srcOrd="3" destOrd="0" parTransId="{E5C8CFA3-E54A-461D-A9D0-6C6A9FF41856}" sibTransId="{C1FE5023-8F82-454C-BAFA-6CB4880281AA}"/>
    <dgm:cxn modelId="{77D8CAB4-2760-4487-9723-E3C8D14D8E85}" srcId="{AA4A71AC-F214-47DE-B6AB-97A71A958A47}" destId="{2F6D01AE-31A5-4744-8B65-82B9E033EEF4}" srcOrd="0" destOrd="0" parTransId="{ABE51162-5E31-43D4-9CE2-6D2206A1CA1D}" sibTransId="{28405D3E-36F9-4966-8E40-4FCC0AEE3C45}"/>
    <dgm:cxn modelId="{30B82C47-45A4-42F7-8D53-6DDBE10A2826}" srcId="{408F72EC-CFFC-436E-BF3C-0AA3337B6D42}" destId="{003D7515-AA83-4BFE-979D-37E8153CB198}" srcOrd="1" destOrd="0" parTransId="{50133E6E-20F7-4007-8A6C-2262AE8E9512}" sibTransId="{46844AB3-C6D9-42AD-80C7-3F3E0F140362}"/>
    <dgm:cxn modelId="{3D4146BE-F90E-4A79-AE15-85FED9A01C42}" type="presOf" srcId="{8D69E2EE-C6B6-4EF0-8BBC-8214DC46158E}" destId="{F9A519FE-B879-41FA-AEE0-AC5E7F790612}" srcOrd="0" destOrd="0" presId="urn:microsoft.com/office/officeart/2005/8/layout/chevron2"/>
    <dgm:cxn modelId="{22BEE1AF-DABC-494A-AFC6-962337566BAA}" srcId="{408F72EC-CFFC-436E-BF3C-0AA3337B6D42}" destId="{00734B8A-DA91-4327-A081-BA78F98A54FA}" srcOrd="2" destOrd="0" parTransId="{802D6CAD-97CD-40CF-84CD-DA45482A656C}" sibTransId="{68CDD052-47DD-4760-9FAA-0AD2475CB44C}"/>
    <dgm:cxn modelId="{67A19686-5562-4164-B890-85E27815FBD1}" type="presOf" srcId="{408F72EC-CFFC-436E-BF3C-0AA3337B6D42}" destId="{F3386F02-6DC0-455D-A268-C13EC4A09DBF}" srcOrd="0" destOrd="0" presId="urn:microsoft.com/office/officeart/2005/8/layout/chevron2"/>
    <dgm:cxn modelId="{7962513B-640B-4122-883E-A21C2595B74F}" type="presParOf" srcId="{F3386F02-6DC0-455D-A268-C13EC4A09DBF}" destId="{6AE2BC50-BE38-485B-A9A1-E1276CDE97F7}" srcOrd="0" destOrd="0" presId="urn:microsoft.com/office/officeart/2005/8/layout/chevron2"/>
    <dgm:cxn modelId="{E7CD5F83-53C1-4229-81D3-E9A00D02747A}" type="presParOf" srcId="{6AE2BC50-BE38-485B-A9A1-E1276CDE97F7}" destId="{1493C006-F386-4D13-A7A3-B838F47E5DF3}" srcOrd="0" destOrd="0" presId="urn:microsoft.com/office/officeart/2005/8/layout/chevron2"/>
    <dgm:cxn modelId="{19E905A6-2F19-4954-84A6-082856089249}" type="presParOf" srcId="{6AE2BC50-BE38-485B-A9A1-E1276CDE97F7}" destId="{F9A519FE-B879-41FA-AEE0-AC5E7F790612}" srcOrd="1" destOrd="0" presId="urn:microsoft.com/office/officeart/2005/8/layout/chevron2"/>
    <dgm:cxn modelId="{668A01B7-63DE-42CF-BF61-A7572B337CE1}" type="presParOf" srcId="{F3386F02-6DC0-455D-A268-C13EC4A09DBF}" destId="{D4852E00-67F8-4916-9B36-CD360B7E678C}" srcOrd="1" destOrd="0" presId="urn:microsoft.com/office/officeart/2005/8/layout/chevron2"/>
    <dgm:cxn modelId="{3F5F9F9A-7537-4B09-A7AC-2B652907F3CD}" type="presParOf" srcId="{F3386F02-6DC0-455D-A268-C13EC4A09DBF}" destId="{ECC54A8A-A9FC-4A8C-95DF-32309B94C549}" srcOrd="2" destOrd="0" presId="urn:microsoft.com/office/officeart/2005/8/layout/chevron2"/>
    <dgm:cxn modelId="{93FB1BB8-5F91-47A9-9A7E-4A488EC80EEB}" type="presParOf" srcId="{ECC54A8A-A9FC-4A8C-95DF-32309B94C549}" destId="{D340ECE5-3732-4872-9D8B-F3A37058F806}" srcOrd="0" destOrd="0" presId="urn:microsoft.com/office/officeart/2005/8/layout/chevron2"/>
    <dgm:cxn modelId="{0C611736-A49A-4BD0-A06F-C8295DC430FB}" type="presParOf" srcId="{ECC54A8A-A9FC-4A8C-95DF-32309B94C549}" destId="{7C31876F-F0CB-4791-AE7B-EB9CEDCCC818}" srcOrd="1" destOrd="0" presId="urn:microsoft.com/office/officeart/2005/8/layout/chevron2"/>
    <dgm:cxn modelId="{BEF7E946-28AC-48E0-B256-96E5F573F430}" type="presParOf" srcId="{F3386F02-6DC0-455D-A268-C13EC4A09DBF}" destId="{070C2132-B71C-4C3A-A974-E05487EE7762}" srcOrd="3" destOrd="0" presId="urn:microsoft.com/office/officeart/2005/8/layout/chevron2"/>
    <dgm:cxn modelId="{BCEEC331-37A2-4276-B141-62E91406F10F}" type="presParOf" srcId="{F3386F02-6DC0-455D-A268-C13EC4A09DBF}" destId="{D5927BB2-6C44-4809-AE2F-04C37EF5EB0A}" srcOrd="4" destOrd="0" presId="urn:microsoft.com/office/officeart/2005/8/layout/chevron2"/>
    <dgm:cxn modelId="{68AC255C-FE92-4F15-BC1F-AAA6725CCC2B}" type="presParOf" srcId="{D5927BB2-6C44-4809-AE2F-04C37EF5EB0A}" destId="{26B77E52-731D-401B-A09D-E7EA54B5AD8B}" srcOrd="0" destOrd="0" presId="urn:microsoft.com/office/officeart/2005/8/layout/chevron2"/>
    <dgm:cxn modelId="{6AE3C860-D908-4832-8BA8-83F245AA19D3}" type="presParOf" srcId="{D5927BB2-6C44-4809-AE2F-04C37EF5EB0A}" destId="{805F2C15-9A50-4565-B3F0-3A4938011805}" srcOrd="1" destOrd="0" presId="urn:microsoft.com/office/officeart/2005/8/layout/chevron2"/>
    <dgm:cxn modelId="{F5E32EFE-C68D-40DE-A3F5-6C0DB1F0107B}" type="presParOf" srcId="{F3386F02-6DC0-455D-A268-C13EC4A09DBF}" destId="{7D9C7B8E-A4F3-4043-96E3-88D32D270A4E}" srcOrd="5" destOrd="0" presId="urn:microsoft.com/office/officeart/2005/8/layout/chevron2"/>
    <dgm:cxn modelId="{0DC85282-22AB-45FA-905A-F6E545FE75BA}" type="presParOf" srcId="{F3386F02-6DC0-455D-A268-C13EC4A09DBF}" destId="{365AB208-80C9-4F81-8FA8-DC1AA8CA0192}" srcOrd="6" destOrd="0" presId="urn:microsoft.com/office/officeart/2005/8/layout/chevron2"/>
    <dgm:cxn modelId="{D4C2E2EE-3455-4F9C-BFAB-F422304BDCD7}" type="presParOf" srcId="{365AB208-80C9-4F81-8FA8-DC1AA8CA0192}" destId="{1C979839-CB09-4AB0-9031-D53115996A89}" srcOrd="0" destOrd="0" presId="urn:microsoft.com/office/officeart/2005/8/layout/chevron2"/>
    <dgm:cxn modelId="{E58146BF-900D-4203-A9FD-BF6A469D3928}" type="presParOf" srcId="{365AB208-80C9-4F81-8FA8-DC1AA8CA0192}" destId="{F79DA4C6-177A-4940-81F4-7D70F28DDE6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22B2E-BECA-4C57-858C-864F4FAF72EF}">
      <dsp:nvSpPr>
        <dsp:cNvPr id="0" name=""/>
        <dsp:cNvSpPr/>
      </dsp:nvSpPr>
      <dsp:spPr>
        <a:xfrm>
          <a:off x="435653" y="668376"/>
          <a:ext cx="3881773" cy="388177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667000">
            <a:lnSpc>
              <a:spcPct val="90000"/>
            </a:lnSpc>
            <a:spcBef>
              <a:spcPct val="0"/>
            </a:spcBef>
            <a:spcAft>
              <a:spcPct val="35000"/>
            </a:spcAft>
          </a:pPr>
          <a:r>
            <a:rPr lang="en-US" sz="6000" b="1" kern="1200" dirty="0" smtClean="0"/>
            <a:t>Dog</a:t>
          </a:r>
          <a:endParaRPr lang="en-US" sz="6000" b="1" kern="1200" dirty="0"/>
        </a:p>
      </dsp:txBody>
      <dsp:txXfrm>
        <a:off x="977703" y="1126121"/>
        <a:ext cx="2238139" cy="2966284"/>
      </dsp:txXfrm>
    </dsp:sp>
    <dsp:sp modelId="{B85C8F27-C004-409D-80B6-2CF41E5640A5}">
      <dsp:nvSpPr>
        <dsp:cNvPr id="0" name=""/>
        <dsp:cNvSpPr/>
      </dsp:nvSpPr>
      <dsp:spPr>
        <a:xfrm>
          <a:off x="3040443" y="668376"/>
          <a:ext cx="3881773" cy="3881773"/>
        </a:xfrm>
        <a:prstGeom prst="ellipse">
          <a:avLst/>
        </a:prstGeom>
        <a:solidFill>
          <a:schemeClr val="accent3">
            <a:alpha val="50000"/>
            <a:hueOff val="2541193"/>
            <a:satOff val="-25720"/>
            <a:lumOff val="-9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667000">
            <a:lnSpc>
              <a:spcPct val="90000"/>
            </a:lnSpc>
            <a:spcBef>
              <a:spcPct val="0"/>
            </a:spcBef>
            <a:spcAft>
              <a:spcPct val="35000"/>
            </a:spcAft>
          </a:pPr>
          <a:r>
            <a:rPr lang="en-US" sz="6000" b="1" kern="1200" dirty="0" smtClean="0"/>
            <a:t>Bite</a:t>
          </a:r>
          <a:endParaRPr lang="en-US" sz="6000" b="1" kern="1200" dirty="0"/>
        </a:p>
      </dsp:txBody>
      <dsp:txXfrm>
        <a:off x="4142027" y="1126121"/>
        <a:ext cx="2238139" cy="2966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22B2E-BECA-4C57-858C-864F4FAF72EF}">
      <dsp:nvSpPr>
        <dsp:cNvPr id="0" name=""/>
        <dsp:cNvSpPr/>
      </dsp:nvSpPr>
      <dsp:spPr>
        <a:xfrm>
          <a:off x="140938" y="273125"/>
          <a:ext cx="3476485" cy="3476485"/>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US" sz="3900" b="1" kern="1200" dirty="0" smtClean="0"/>
            <a:t>Car</a:t>
          </a:r>
          <a:endParaRPr lang="en-US" sz="3900" b="1" kern="1200" dirty="0"/>
        </a:p>
      </dsp:txBody>
      <dsp:txXfrm>
        <a:off x="626393" y="683077"/>
        <a:ext cx="2004460" cy="2656580"/>
      </dsp:txXfrm>
    </dsp:sp>
    <dsp:sp modelId="{B85C8F27-C004-409D-80B6-2CF41E5640A5}">
      <dsp:nvSpPr>
        <dsp:cNvPr id="0" name=""/>
        <dsp:cNvSpPr/>
      </dsp:nvSpPr>
      <dsp:spPr>
        <a:xfrm>
          <a:off x="2646513" y="273125"/>
          <a:ext cx="3476485" cy="3476485"/>
        </a:xfrm>
        <a:prstGeom prst="ellipse">
          <a:avLst/>
        </a:prstGeom>
        <a:solidFill>
          <a:schemeClr val="accent1">
            <a:lumMod val="60000"/>
            <a:lumOff val="40000"/>
          </a:schemeClr>
        </a:solidFill>
        <a:ln w="127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US" sz="3900" b="1" kern="1200" dirty="0" smtClean="0">
              <a:solidFill>
                <a:schemeClr val="accent1">
                  <a:lumMod val="60000"/>
                  <a:lumOff val="40000"/>
                </a:schemeClr>
              </a:solidFill>
            </a:rPr>
            <a:t>.</a:t>
          </a:r>
          <a:r>
            <a:rPr lang="en-US" sz="3900" b="1" kern="1200" dirty="0" smtClean="0"/>
            <a:t>Vehicle</a:t>
          </a:r>
          <a:endParaRPr lang="en-US" sz="3900" b="1" kern="1200" dirty="0"/>
        </a:p>
      </dsp:txBody>
      <dsp:txXfrm>
        <a:off x="3633084" y="683077"/>
        <a:ext cx="2004460" cy="26565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25700-0A22-42A8-A2C5-ED1B6C543976}">
      <dsp:nvSpPr>
        <dsp:cNvPr id="0" name=""/>
        <dsp:cNvSpPr/>
      </dsp:nvSpPr>
      <dsp:spPr>
        <a:xfrm>
          <a:off x="0" y="702834"/>
          <a:ext cx="8688703" cy="352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340" tIns="666496" rIns="674340"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latin typeface="Garamond" panose="02020404030301010803" pitchFamily="18" charset="0"/>
            </a:rPr>
            <a:t>Full text search engines do not automatically look for plurals in Boolean searches</a:t>
          </a:r>
          <a:endParaRPr lang="en-US" sz="3200" kern="1200" dirty="0">
            <a:latin typeface="Garamond" panose="02020404030301010803" pitchFamily="18" charset="0"/>
          </a:endParaRPr>
        </a:p>
        <a:p>
          <a:pPr marL="285750" lvl="1" indent="-285750" algn="l" defTabSz="1422400">
            <a:lnSpc>
              <a:spcPct val="90000"/>
            </a:lnSpc>
            <a:spcBef>
              <a:spcPct val="0"/>
            </a:spcBef>
            <a:spcAft>
              <a:spcPct val="15000"/>
            </a:spcAft>
            <a:buChar char="••"/>
          </a:pPr>
          <a:r>
            <a:rPr lang="en-US" sz="3200" kern="1200" dirty="0" smtClean="0">
              <a:latin typeface="Garamond" panose="02020404030301010803" pitchFamily="18" charset="0"/>
            </a:rPr>
            <a:t>If you want to include plurals, you have to tell the engine to look for them by using a wildcard or root expander</a:t>
          </a:r>
          <a:endParaRPr lang="en-US" sz="3200" kern="1200" dirty="0">
            <a:latin typeface="Garamond" panose="02020404030301010803" pitchFamily="18" charset="0"/>
          </a:endParaRPr>
        </a:p>
        <a:p>
          <a:pPr marL="285750" lvl="1" indent="-285750" algn="l" defTabSz="1422400">
            <a:lnSpc>
              <a:spcPct val="90000"/>
            </a:lnSpc>
            <a:spcBef>
              <a:spcPct val="0"/>
            </a:spcBef>
            <a:spcAft>
              <a:spcPct val="15000"/>
            </a:spcAft>
            <a:buChar char="••"/>
          </a:pPr>
          <a:endParaRPr lang="en-US" sz="3200" kern="1200" dirty="0">
            <a:latin typeface="Garamond" panose="02020404030301010803" pitchFamily="18" charset="0"/>
          </a:endParaRPr>
        </a:p>
      </dsp:txBody>
      <dsp:txXfrm>
        <a:off x="0" y="702834"/>
        <a:ext cx="8688703" cy="3528000"/>
      </dsp:txXfrm>
    </dsp:sp>
    <dsp:sp modelId="{9C7F6CF2-7B9B-4266-854E-71242BBED3BF}">
      <dsp:nvSpPr>
        <dsp:cNvPr id="0" name=""/>
        <dsp:cNvSpPr/>
      </dsp:nvSpPr>
      <dsp:spPr>
        <a:xfrm>
          <a:off x="831717" y="133244"/>
          <a:ext cx="6869905" cy="9446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89" tIns="0" rIns="229889" bIns="0" numCol="1" spcCol="1270" anchor="ctr" anchorCtr="0">
          <a:noAutofit/>
        </a:bodyPr>
        <a:lstStyle/>
        <a:p>
          <a:pPr lvl="0" algn="l" defTabSz="1422400">
            <a:lnSpc>
              <a:spcPct val="90000"/>
            </a:lnSpc>
            <a:spcBef>
              <a:spcPct val="0"/>
            </a:spcBef>
            <a:spcAft>
              <a:spcPct val="35000"/>
            </a:spcAft>
          </a:pPr>
          <a:r>
            <a:rPr lang="en-US" sz="3200" kern="1200" dirty="0" smtClean="0">
              <a:latin typeface="HelveticaNeue LT 35 Thin" panose="020B0403020202020204" pitchFamily="34" charset="0"/>
            </a:rPr>
            <a:t>Remember to include your Plurals</a:t>
          </a:r>
          <a:endParaRPr lang="en-US" sz="3200" kern="1200" dirty="0">
            <a:latin typeface="HelveticaNeue LT 35 Thin" panose="020B0403020202020204" pitchFamily="34" charset="0"/>
          </a:endParaRPr>
        </a:p>
      </dsp:txBody>
      <dsp:txXfrm>
        <a:off x="877831" y="179358"/>
        <a:ext cx="6777677" cy="852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3C006-F386-4D13-A7A3-B838F47E5DF3}">
      <dsp:nvSpPr>
        <dsp:cNvPr id="0" name=""/>
        <dsp:cNvSpPr/>
      </dsp:nvSpPr>
      <dsp:spPr>
        <a:xfrm rot="5400000">
          <a:off x="-199913" y="203102"/>
          <a:ext cx="1332754" cy="93292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W/5</a:t>
          </a:r>
          <a:endParaRPr lang="en-US" sz="2600" kern="1200" dirty="0"/>
        </a:p>
      </dsp:txBody>
      <dsp:txXfrm rot="-5400000">
        <a:off x="0" y="469653"/>
        <a:ext cx="932928" cy="399826"/>
      </dsp:txXfrm>
    </dsp:sp>
    <dsp:sp modelId="{F9A519FE-B879-41FA-AEE0-AC5E7F790612}">
      <dsp:nvSpPr>
        <dsp:cNvPr id="0" name=""/>
        <dsp:cNvSpPr/>
      </dsp:nvSpPr>
      <dsp:spPr>
        <a:xfrm rot="5400000">
          <a:off x="4467510" y="-3531392"/>
          <a:ext cx="866290" cy="79354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The “Within” operator runs first</a:t>
          </a:r>
          <a:endParaRPr lang="en-US" sz="3500" kern="1200" dirty="0"/>
        </a:p>
      </dsp:txBody>
      <dsp:txXfrm rot="-5400000">
        <a:off x="932929" y="45478"/>
        <a:ext cx="7893165" cy="781712"/>
      </dsp:txXfrm>
    </dsp:sp>
    <dsp:sp modelId="{D340ECE5-3732-4872-9D8B-F3A37058F806}">
      <dsp:nvSpPr>
        <dsp:cNvPr id="0" name=""/>
        <dsp:cNvSpPr/>
      </dsp:nvSpPr>
      <dsp:spPr>
        <a:xfrm rot="5400000">
          <a:off x="-199913" y="1390166"/>
          <a:ext cx="1332754" cy="93292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AND</a:t>
          </a:r>
          <a:endParaRPr lang="en-US" sz="2600" kern="1200" dirty="0"/>
        </a:p>
      </dsp:txBody>
      <dsp:txXfrm rot="-5400000">
        <a:off x="0" y="1656717"/>
        <a:ext cx="932928" cy="399826"/>
      </dsp:txXfrm>
    </dsp:sp>
    <dsp:sp modelId="{7C31876F-F0CB-4791-AE7B-EB9CEDCCC818}">
      <dsp:nvSpPr>
        <dsp:cNvPr id="0" name=""/>
        <dsp:cNvSpPr/>
      </dsp:nvSpPr>
      <dsp:spPr>
        <a:xfrm rot="5400000">
          <a:off x="4467510" y="-2344328"/>
          <a:ext cx="866290" cy="79354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The “And” operator is run second</a:t>
          </a:r>
          <a:endParaRPr lang="en-US" sz="3500" kern="1200" dirty="0"/>
        </a:p>
      </dsp:txBody>
      <dsp:txXfrm rot="-5400000">
        <a:off x="932929" y="1232542"/>
        <a:ext cx="7893165" cy="781712"/>
      </dsp:txXfrm>
    </dsp:sp>
    <dsp:sp modelId="{26B77E52-731D-401B-A09D-E7EA54B5AD8B}">
      <dsp:nvSpPr>
        <dsp:cNvPr id="0" name=""/>
        <dsp:cNvSpPr/>
      </dsp:nvSpPr>
      <dsp:spPr>
        <a:xfrm rot="5400000">
          <a:off x="-199913" y="2577231"/>
          <a:ext cx="1332754" cy="93292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NOT</a:t>
          </a:r>
          <a:endParaRPr lang="en-US" sz="2600" kern="1200" dirty="0"/>
        </a:p>
      </dsp:txBody>
      <dsp:txXfrm rot="-5400000">
        <a:off x="0" y="2843782"/>
        <a:ext cx="932928" cy="399826"/>
      </dsp:txXfrm>
    </dsp:sp>
    <dsp:sp modelId="{805F2C15-9A50-4565-B3F0-3A4938011805}">
      <dsp:nvSpPr>
        <dsp:cNvPr id="0" name=""/>
        <dsp:cNvSpPr/>
      </dsp:nvSpPr>
      <dsp:spPr>
        <a:xfrm rot="5400000">
          <a:off x="4467510" y="-1157263"/>
          <a:ext cx="866290" cy="79354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The “Exclude” operator runs third</a:t>
          </a:r>
          <a:endParaRPr lang="en-US" sz="3500" kern="1200" dirty="0"/>
        </a:p>
      </dsp:txBody>
      <dsp:txXfrm rot="-5400000">
        <a:off x="932929" y="2419607"/>
        <a:ext cx="7893165" cy="781712"/>
      </dsp:txXfrm>
    </dsp:sp>
    <dsp:sp modelId="{1C979839-CB09-4AB0-9031-D53115996A89}">
      <dsp:nvSpPr>
        <dsp:cNvPr id="0" name=""/>
        <dsp:cNvSpPr/>
      </dsp:nvSpPr>
      <dsp:spPr>
        <a:xfrm rot="5400000">
          <a:off x="-199913" y="3764296"/>
          <a:ext cx="1332754" cy="93292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OR</a:t>
          </a:r>
          <a:endParaRPr lang="en-US" sz="2600" kern="1200" dirty="0"/>
        </a:p>
      </dsp:txBody>
      <dsp:txXfrm rot="-5400000">
        <a:off x="0" y="4030847"/>
        <a:ext cx="932928" cy="399826"/>
      </dsp:txXfrm>
    </dsp:sp>
    <dsp:sp modelId="{F79DA4C6-177A-4940-81F4-7D70F28DDE6E}">
      <dsp:nvSpPr>
        <dsp:cNvPr id="0" name=""/>
        <dsp:cNvSpPr/>
      </dsp:nvSpPr>
      <dsp:spPr>
        <a:xfrm rot="5400000">
          <a:off x="4467510" y="29801"/>
          <a:ext cx="866290" cy="79354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The “Or” operator runs last </a:t>
          </a:r>
          <a:endParaRPr lang="en-US" sz="3500" kern="1200" dirty="0"/>
        </a:p>
      </dsp:txBody>
      <dsp:txXfrm rot="-5400000">
        <a:off x="932929" y="3606672"/>
        <a:ext cx="7893165" cy="78171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52FC0-0CDF-4A08-B9E0-E70D1562B98E}"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6E557-F04E-493A-A557-0C14F1AE7FBB}" type="slidenum">
              <a:rPr lang="en-US" smtClean="0"/>
              <a:t>‹#›</a:t>
            </a:fld>
            <a:endParaRPr lang="en-US"/>
          </a:p>
        </p:txBody>
      </p:sp>
    </p:spTree>
    <p:extLst>
      <p:ext uri="{BB962C8B-B14F-4D97-AF65-F5344CB8AC3E}">
        <p14:creationId xmlns:p14="http://schemas.microsoft.com/office/powerpoint/2010/main" val="312358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a user is</a:t>
            </a:r>
            <a:r>
              <a:rPr lang="en-US" baseline="0" dirty="0" smtClean="0"/>
              <a:t> performing</a:t>
            </a:r>
            <a:r>
              <a:rPr lang="en-US" dirty="0" smtClean="0"/>
              <a:t> electronic legal research, usually the user is looking for a concept and not a particular phrase or word. However there is no requirement that a Judge,</a:t>
            </a:r>
            <a:r>
              <a:rPr lang="en-US" baseline="0" dirty="0" smtClean="0"/>
              <a:t> legislator, or other writer of legal documents use the specific phrasing for a concept that you are expecting. M</a:t>
            </a:r>
            <a:r>
              <a:rPr lang="en-US" dirty="0" smtClean="0"/>
              <a:t>any electronic databases, including Fastcase, are full-text databases, which are based on words and not concepts.  This is why sometimes it takes practice to be able to translate concepts into effective search term.</a:t>
            </a:r>
            <a:endParaRPr lang="en-US" dirty="0"/>
          </a:p>
        </p:txBody>
      </p:sp>
      <p:sp>
        <p:nvSpPr>
          <p:cNvPr id="4" name="Slide Number Placeholder 3"/>
          <p:cNvSpPr>
            <a:spLocks noGrp="1"/>
          </p:cNvSpPr>
          <p:nvPr>
            <p:ph type="sldNum" sz="quarter" idx="10"/>
          </p:nvPr>
        </p:nvSpPr>
        <p:spPr/>
        <p:txBody>
          <a:bodyPr/>
          <a:lstStyle/>
          <a:p>
            <a:fld id="{3426E557-F04E-493A-A557-0C14F1AE7FBB}" type="slidenum">
              <a:rPr lang="en-US" smtClean="0"/>
              <a:t>2</a:t>
            </a:fld>
            <a:endParaRPr lang="en-US"/>
          </a:p>
        </p:txBody>
      </p:sp>
    </p:spTree>
    <p:extLst>
      <p:ext uri="{BB962C8B-B14F-4D97-AF65-F5344CB8AC3E}">
        <p14:creationId xmlns:p14="http://schemas.microsoft.com/office/powerpoint/2010/main" val="1892053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As seen above, the search can get increasingly</a:t>
            </a:r>
            <a:r>
              <a:rPr lang="en-US" baseline="0" dirty="0" smtClean="0"/>
              <a:t> more complex depending on the number of terms added. Please also not the punctuation of the search (speech and public) NOT (school or political).</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11</a:t>
            </a:fld>
            <a:endParaRPr lang="en-US"/>
          </a:p>
        </p:txBody>
      </p:sp>
    </p:spTree>
    <p:extLst>
      <p:ext uri="{BB962C8B-B14F-4D97-AF65-F5344CB8AC3E}">
        <p14:creationId xmlns:p14="http://schemas.microsoft.com/office/powerpoint/2010/main" val="3433126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within or proximity operator restricts results to  phrases that appear within a certain distance of the</a:t>
            </a:r>
            <a:r>
              <a:rPr lang="en-US" baseline="0" dirty="0" smtClean="0"/>
              <a:t> other search term . For Fastcase, the user can form the operator by using a forward slash and then a number, or by entering a w, then a forward slash and then a number. The number indicates the number of words (inclusive) between the first term and the second term. Some search engines also permit you to indicate a search within a number of sentences, or within a number of paragraphs. However, that method tends to be fairly imprecise due to different definitions of sentences and paragraphs. Fastcase specifically uses within number of words. </a:t>
            </a:r>
          </a:p>
          <a:p>
            <a:endParaRPr lang="en-US" baseline="0" dirty="0" smtClean="0"/>
          </a:p>
          <a:p>
            <a:r>
              <a:rPr lang="en-US" baseline="0" dirty="0" smtClean="0"/>
              <a:t>Why is proximity searching useful?. What are the chances a user knows *exactly* how a court is going to phrase something within an opinion? Sometimes there are terms of art, for example “right to privacy”. The user can be fairly certain it is almost always going to be phrased that way. But what about a reference to a certain rule? The court may say something like “Rule 12(b) of the Federal Rules of Civil Procedure” or it might say “Federal Rule of Civil Procedure 16.” The user can capture any variation of those citations by looking for cases where the number 16 appears in close proximity to a court mentioning the FRCP. </a:t>
            </a:r>
            <a:endParaRPr lang="en-US" dirty="0" smtClean="0"/>
          </a:p>
          <a:p>
            <a:endParaRPr lang="en-US" baseline="0" dirty="0" smtClean="0"/>
          </a:p>
          <a:p>
            <a:r>
              <a:rPr lang="en-US" baseline="0" dirty="0" smtClean="0"/>
              <a:t>It’s not just useful in the context of rules either. In the example above, a user is looking for cases dealing with custodial interrogation. There could be any number of ways a court could phrase this, but more than likely it’s going to use the words custody and interrogation pretty closely in the same opinion. This search will return all those cases mentioning custody and interrogation within 5 words of each other.</a:t>
            </a:r>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12</a:t>
            </a:fld>
            <a:endParaRPr lang="en-US"/>
          </a:p>
        </p:txBody>
      </p:sp>
    </p:spTree>
    <p:extLst>
      <p:ext uri="{BB962C8B-B14F-4D97-AF65-F5344CB8AC3E}">
        <p14:creationId xmlns:p14="http://schemas.microsoft.com/office/powerpoint/2010/main" val="1997272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Sometimes the user /does/ know exactly how a court is going to talk about a specific legal concept. In that relatively rare instance, the user should always use the quotation operator. </a:t>
            </a:r>
          </a:p>
          <a:p>
            <a:endParaRPr lang="en-US" baseline="0" dirty="0" smtClean="0"/>
          </a:p>
          <a:p>
            <a:r>
              <a:rPr lang="en-US" baseline="0" dirty="0" smtClean="0"/>
              <a:t>In the above example, the user is looking for cases involving a privilege in the context of a marriage. Searching for “marital privilege” in quotes tells the search engine the user only wants to see cases where the phrase “marital privilege” is used with those exact words in exactly that order with nothing in between them. Make careful note of the possibly relevant responses on the bottom that would be excluded from the search is the term is in quotation marks.</a:t>
            </a:r>
          </a:p>
          <a:p>
            <a:endParaRPr lang="en-US" baseline="0" dirty="0" smtClean="0"/>
          </a:p>
          <a:p>
            <a:r>
              <a:rPr lang="en-US" baseline="0" dirty="0" smtClean="0"/>
              <a:t>Other examples might be “eminent domain,” “motion to compel,” “estate tax,” or “summary judgment”.</a:t>
            </a:r>
          </a:p>
        </p:txBody>
      </p:sp>
      <p:sp>
        <p:nvSpPr>
          <p:cNvPr id="4" name="Slide Number Placeholder 3"/>
          <p:cNvSpPr>
            <a:spLocks noGrp="1"/>
          </p:cNvSpPr>
          <p:nvPr>
            <p:ph type="sldNum" sz="quarter" idx="10"/>
          </p:nvPr>
        </p:nvSpPr>
        <p:spPr/>
        <p:txBody>
          <a:bodyPr/>
          <a:lstStyle/>
          <a:p>
            <a:fld id="{FC380A45-68F9-45EC-ACC1-8C16FAF85555}" type="slidenum">
              <a:rPr lang="en-US" smtClean="0"/>
              <a:t>13</a:t>
            </a:fld>
            <a:endParaRPr lang="en-US"/>
          </a:p>
        </p:txBody>
      </p:sp>
    </p:spTree>
    <p:extLst>
      <p:ext uri="{BB962C8B-B14F-4D97-AF65-F5344CB8AC3E}">
        <p14:creationId xmlns:p14="http://schemas.microsoft.com/office/powerpoint/2010/main" val="3084644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ct val="0"/>
              </a:spcBef>
            </a:pPr>
            <a:r>
              <a:rPr lang="en-US" dirty="0" smtClean="0"/>
              <a:t>Full text search engines, including Fastcase, do NOT </a:t>
            </a:r>
            <a:r>
              <a:rPr lang="en-US" dirty="0"/>
              <a:t>automatically search for plurals when </a:t>
            </a:r>
            <a:r>
              <a:rPr lang="en-US" dirty="0" smtClean="0"/>
              <a:t>the user is using a Boolean search.  Some,</a:t>
            </a:r>
            <a:r>
              <a:rPr lang="en-US" baseline="0" dirty="0" smtClean="0"/>
              <a:t> including Fastcase,</a:t>
            </a:r>
            <a:r>
              <a:rPr lang="en-US" dirty="0" smtClean="0"/>
              <a:t> DO </a:t>
            </a:r>
            <a:r>
              <a:rPr lang="en-US" dirty="0"/>
              <a:t>look for plurals when </a:t>
            </a:r>
            <a:r>
              <a:rPr lang="en-US" dirty="0" smtClean="0"/>
              <a:t>the user is </a:t>
            </a:r>
            <a:r>
              <a:rPr lang="en-US" dirty="0"/>
              <a:t>running a natural language search. Based on that, </a:t>
            </a:r>
            <a:r>
              <a:rPr lang="en-US" dirty="0" smtClean="0"/>
              <a:t>please be aware that the search engines don’t </a:t>
            </a:r>
            <a:r>
              <a:rPr lang="en-US" dirty="0"/>
              <a:t>search for past tense or future </a:t>
            </a:r>
            <a:r>
              <a:rPr lang="en-US" dirty="0" smtClean="0"/>
              <a:t>tense automatically either. Search engines </a:t>
            </a:r>
            <a:r>
              <a:rPr lang="en-US" dirty="0"/>
              <a:t>just </a:t>
            </a:r>
            <a:r>
              <a:rPr lang="en-US" dirty="0" smtClean="0"/>
              <a:t>look for </a:t>
            </a:r>
            <a:r>
              <a:rPr lang="en-US" dirty="0"/>
              <a:t>the exact word </a:t>
            </a:r>
            <a:r>
              <a:rPr lang="en-US" dirty="0" smtClean="0"/>
              <a:t>the user enters </a:t>
            </a:r>
            <a:r>
              <a:rPr lang="en-US" dirty="0"/>
              <a:t>by default</a:t>
            </a:r>
            <a:r>
              <a:rPr lang="en-US" dirty="0" smtClean="0"/>
              <a:t>.</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14</a:t>
            </a:fld>
            <a:endParaRPr lang="en-US"/>
          </a:p>
        </p:txBody>
      </p:sp>
    </p:spTree>
    <p:extLst>
      <p:ext uri="{BB962C8B-B14F-4D97-AF65-F5344CB8AC3E}">
        <p14:creationId xmlns:p14="http://schemas.microsoft.com/office/powerpoint/2010/main" val="2890708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asterisk or exclamation point is the root expander operator. This tells the search engine to start with the base of the word and return cases</a:t>
            </a:r>
            <a:r>
              <a:rPr lang="en-US" baseline="0" dirty="0" smtClean="0"/>
              <a:t> including words that have that base. </a:t>
            </a:r>
          </a:p>
          <a:p>
            <a:endParaRPr lang="en-US" baseline="0" dirty="0" smtClean="0"/>
          </a:p>
          <a:p>
            <a:r>
              <a:rPr lang="en-US" baseline="0" dirty="0" smtClean="0"/>
              <a:t>In the previous example, recall that the user was looking for marital communications privilege. The search we used was “marital privilege”. That’s good, but what if a court references “marriage privilege” and not “marital privilege.” The user can capture both of these possibilities by searching for mar* /5 privilege. The user should always think about the different ways a word could be used and start as far back in the word as possible before inserting an asterisk. </a:t>
            </a:r>
          </a:p>
          <a:p>
            <a:endParaRPr lang="en-US" baseline="0" dirty="0" smtClean="0"/>
          </a:p>
          <a:p>
            <a:r>
              <a:rPr lang="en-US" baseline="0" dirty="0" err="1" smtClean="0"/>
              <a:t>Protip</a:t>
            </a:r>
            <a:r>
              <a:rPr lang="en-US" baseline="0" dirty="0" smtClean="0"/>
              <a:t>: users may see some searches that end in an exclamation point – that’s just another way to write the root expander. </a:t>
            </a:r>
          </a:p>
        </p:txBody>
      </p:sp>
      <p:sp>
        <p:nvSpPr>
          <p:cNvPr id="4" name="Slide Number Placeholder 3"/>
          <p:cNvSpPr>
            <a:spLocks noGrp="1"/>
          </p:cNvSpPr>
          <p:nvPr>
            <p:ph type="sldNum" sz="quarter" idx="10"/>
          </p:nvPr>
        </p:nvSpPr>
        <p:spPr/>
        <p:txBody>
          <a:bodyPr/>
          <a:lstStyle/>
          <a:p>
            <a:fld id="{FC380A45-68F9-45EC-ACC1-8C16FAF85555}" type="slidenum">
              <a:rPr lang="en-US" smtClean="0"/>
              <a:t>15</a:t>
            </a:fld>
            <a:endParaRPr lang="en-US"/>
          </a:p>
        </p:txBody>
      </p:sp>
    </p:spTree>
    <p:extLst>
      <p:ext uri="{BB962C8B-B14F-4D97-AF65-F5344CB8AC3E}">
        <p14:creationId xmlns:p14="http://schemas.microsoft.com/office/powerpoint/2010/main" val="460834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318">
              <a:defRPr/>
            </a:pPr>
            <a:r>
              <a:rPr lang="en-US" dirty="0"/>
              <a:t>To </a:t>
            </a:r>
            <a:r>
              <a:rPr lang="en-US" dirty="0" smtClean="0"/>
              <a:t>help </a:t>
            </a:r>
            <a:r>
              <a:rPr lang="en-US" dirty="0"/>
              <a:t>construct better searches </a:t>
            </a:r>
            <a:r>
              <a:rPr lang="en-US" dirty="0" smtClean="0"/>
              <a:t>users </a:t>
            </a:r>
            <a:r>
              <a:rPr lang="en-US" dirty="0"/>
              <a:t>have to be generally aware of the order of operations.  Fastcase’s search engine will look at the operators </a:t>
            </a:r>
            <a:r>
              <a:rPr lang="en-US" dirty="0" smtClean="0"/>
              <a:t>used </a:t>
            </a:r>
            <a:r>
              <a:rPr lang="en-US" dirty="0"/>
              <a:t>and perform certain ones first.  If </a:t>
            </a:r>
            <a:r>
              <a:rPr lang="en-US" dirty="0" smtClean="0"/>
              <a:t>the search contains a </a:t>
            </a:r>
            <a:r>
              <a:rPr lang="en-US" dirty="0"/>
              <a:t>“within” operator, it will perform that using the words on either side of the within, then the words connected by AND operators, then those with OR </a:t>
            </a:r>
            <a:r>
              <a:rPr lang="en-US" dirty="0" err="1"/>
              <a:t>or</a:t>
            </a:r>
            <a:r>
              <a:rPr lang="en-US" dirty="0"/>
              <a:t> NOT.  </a:t>
            </a:r>
            <a:br>
              <a:rPr lang="en-US" dirty="0"/>
            </a:br>
            <a:r>
              <a:rPr lang="en-US" dirty="0"/>
              <a:t/>
            </a:r>
            <a:br>
              <a:rPr lang="en-US" dirty="0"/>
            </a:br>
            <a:r>
              <a:rPr lang="en-US" dirty="0" smtClean="0"/>
              <a:t>To </a:t>
            </a:r>
            <a:r>
              <a:rPr lang="en-US" dirty="0"/>
              <a:t>change that order, </a:t>
            </a:r>
            <a:r>
              <a:rPr lang="en-US" dirty="0" smtClean="0"/>
              <a:t>the</a:t>
            </a:r>
            <a:r>
              <a:rPr lang="en-US" baseline="0" dirty="0" smtClean="0"/>
              <a:t> user</a:t>
            </a:r>
            <a:r>
              <a:rPr lang="en-US" dirty="0" smtClean="0"/>
              <a:t> </a:t>
            </a:r>
            <a:r>
              <a:rPr lang="en-US" dirty="0"/>
              <a:t>can do so using parentheses. </a:t>
            </a:r>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16</a:t>
            </a:fld>
            <a:endParaRPr lang="en-US"/>
          </a:p>
        </p:txBody>
      </p:sp>
    </p:spTree>
    <p:extLst>
      <p:ext uri="{BB962C8B-B14F-4D97-AF65-F5344CB8AC3E}">
        <p14:creationId xmlns:p14="http://schemas.microsoft.com/office/powerpoint/2010/main" val="4241698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Search Engines, including Fastcase have to try to interpret what the</a:t>
            </a:r>
            <a:r>
              <a:rPr lang="en-US" baseline="0" dirty="0" smtClean="0"/>
              <a:t> user</a:t>
            </a:r>
            <a:r>
              <a:rPr lang="en-US" dirty="0" smtClean="0"/>
              <a:t> means based on the text put into the search. That means</a:t>
            </a:r>
            <a:r>
              <a:rPr lang="en-US" baseline="0" dirty="0" smtClean="0"/>
              <a:t> it has to have rules about in the order in which it should interpret those operators.  Those are called the order of operations.</a:t>
            </a:r>
          </a:p>
          <a:p>
            <a:endParaRPr lang="en-US" baseline="0" dirty="0" smtClean="0"/>
          </a:p>
          <a:p>
            <a:r>
              <a:rPr lang="en-US" baseline="0" dirty="0" smtClean="0"/>
              <a:t>Similar to the Order of Operations from elementary school math – where there is an equation and the reader needs to know that division and multiplication should be done before addition and subtraction. Just as in those elementary school examples when you put those numbers in parentheses, you do those operations first. Fastcase works the same way — things in parentheses are done first. </a:t>
            </a:r>
          </a:p>
          <a:p>
            <a:endParaRPr lang="en-US" baseline="0" dirty="0" smtClean="0"/>
          </a:p>
          <a:p>
            <a:r>
              <a:rPr lang="en-US" baseline="0" dirty="0" smtClean="0"/>
              <a:t>Why does that matter? Well, take the search here: car OR vehicle AND getaway. </a:t>
            </a:r>
          </a:p>
          <a:p>
            <a:endParaRPr lang="en-US" baseline="0" dirty="0" smtClean="0"/>
          </a:p>
          <a:p>
            <a:r>
              <a:rPr lang="en-US" baseline="0" dirty="0" smtClean="0"/>
              <a:t>All ANDs are actually done first in Fastcase, before the ORs are done.</a:t>
            </a:r>
          </a:p>
          <a:p>
            <a:endParaRPr lang="en-US" baseline="0" dirty="0" smtClean="0"/>
          </a:p>
          <a:p>
            <a:r>
              <a:rPr lang="en-US" baseline="0" dirty="0" smtClean="0"/>
              <a:t>So in the </a:t>
            </a:r>
            <a:r>
              <a:rPr lang="en-US" baseline="0" dirty="0" err="1" smtClean="0"/>
              <a:t>venn</a:t>
            </a:r>
            <a:r>
              <a:rPr lang="en-US" baseline="0" dirty="0" smtClean="0"/>
              <a:t> diagram above on the left, that’s what the user is actually be looking for in this search – the subset of cases that use the word getaway, but in addition to that also uses the word “car or vehicle”. In the </a:t>
            </a:r>
            <a:r>
              <a:rPr lang="en-US" baseline="0" dirty="0" err="1" smtClean="0"/>
              <a:t>venn</a:t>
            </a:r>
            <a:r>
              <a:rPr lang="en-US" baseline="0" dirty="0" smtClean="0"/>
              <a:t> diagram above on the right, that’s what the search engine sees- the subset of cases that use the word car or cases that include “getaway and vehicle”. This is pretty much the opposite of the result the user was expecting.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17</a:t>
            </a:fld>
            <a:endParaRPr lang="en-US"/>
          </a:p>
        </p:txBody>
      </p:sp>
    </p:spTree>
    <p:extLst>
      <p:ext uri="{BB962C8B-B14F-4D97-AF65-F5344CB8AC3E}">
        <p14:creationId xmlns:p14="http://schemas.microsoft.com/office/powerpoint/2010/main" val="3640540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Here’s what</a:t>
            </a:r>
            <a:r>
              <a:rPr lang="en-US" baseline="0" dirty="0" smtClean="0"/>
              <a:t> these two searches look like graphically side by side. The one the user actually wants on the left vs. the on the user will actually get (if there are no parentheses) on the right.</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18</a:t>
            </a:fld>
            <a:endParaRPr lang="en-US"/>
          </a:p>
        </p:txBody>
      </p:sp>
    </p:spTree>
    <p:extLst>
      <p:ext uri="{BB962C8B-B14F-4D97-AF65-F5344CB8AC3E}">
        <p14:creationId xmlns:p14="http://schemas.microsoft.com/office/powerpoint/2010/main" val="3072393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Let’s say the user wants the FRE 803(5)(C) or (A) rule</a:t>
            </a:r>
            <a:r>
              <a:rPr lang="en-US" baseline="0" dirty="0" smtClean="0"/>
              <a:t> discussing how a recorded recollection must accurately reflect the witness’s knowledge. But the user is explicitly not interested in subsection (B) talking about accurate adoption when it was fresh in her memory.</a:t>
            </a:r>
          </a:p>
          <a:p>
            <a:endParaRPr lang="en-US" baseline="0" dirty="0" smtClean="0"/>
          </a:p>
          <a:p>
            <a:r>
              <a:rPr lang="en-US" baseline="0" dirty="0" smtClean="0"/>
              <a:t>The slide shows three examples of how a user could write a search with all these terms. </a:t>
            </a:r>
          </a:p>
          <a:p>
            <a:endParaRPr lang="en-US" baseline="0" dirty="0" smtClean="0"/>
          </a:p>
          <a:p>
            <a:r>
              <a:rPr lang="en-US" baseline="0" dirty="0" smtClean="0"/>
              <a:t>If the user ran the “a” search in </a:t>
            </a:r>
            <a:r>
              <a:rPr lang="en-US" baseline="0" dirty="0" err="1" smtClean="0"/>
              <a:t>fastcase</a:t>
            </a:r>
            <a:r>
              <a:rPr lang="en-US" baseline="0" dirty="0" smtClean="0"/>
              <a:t>, it would result in 157,342 results because the search engine will perform with “/” within operator first, then the “and“ operator, then the “or” operator, then the “not” operator. This means that the search results will include a large set of “recall” results without performing the other restrictions the user was intending.</a:t>
            </a:r>
          </a:p>
          <a:p>
            <a:endParaRPr lang="en-US" b="0" i="0" baseline="0" dirty="0" smtClean="0"/>
          </a:p>
          <a:p>
            <a:r>
              <a:rPr lang="en-US" b="0" i="0" baseline="0" dirty="0" smtClean="0"/>
              <a:t>If the user ran the “b” search in Fastcase, it would result in 1,038,488 results because the search engine will perform the “/” search first, </a:t>
            </a:r>
            <a:r>
              <a:rPr lang="en-US" baseline="0" dirty="0" smtClean="0"/>
              <a:t>then the “and“ operator, then the “or” operator, then the “not” operator. This means that the search will include a large set of “knowledge results without performing the other restrictions the user was intending. </a:t>
            </a:r>
          </a:p>
          <a:p>
            <a:endParaRPr lang="en-US" baseline="0" dirty="0" smtClean="0"/>
          </a:p>
          <a:p>
            <a:r>
              <a:rPr lang="en-US" baseline="0" dirty="0" smtClean="0"/>
              <a:t>If the user rant the “c” search in Fastcase, it would result in 99 results </a:t>
            </a:r>
            <a:r>
              <a:rPr lang="en-US" b="0" i="0" baseline="0" dirty="0" smtClean="0"/>
              <a:t>because the search engine will perform the “/” search first, </a:t>
            </a:r>
            <a:r>
              <a:rPr lang="en-US" baseline="0" dirty="0" smtClean="0"/>
              <a:t>then the “and“ operator, then the “or” operator, then the “not” operator.</a:t>
            </a:r>
          </a:p>
        </p:txBody>
      </p:sp>
      <p:sp>
        <p:nvSpPr>
          <p:cNvPr id="4" name="Slide Number Placeholder 3"/>
          <p:cNvSpPr>
            <a:spLocks noGrp="1"/>
          </p:cNvSpPr>
          <p:nvPr>
            <p:ph type="sldNum" sz="quarter" idx="10"/>
          </p:nvPr>
        </p:nvSpPr>
        <p:spPr/>
        <p:txBody>
          <a:bodyPr/>
          <a:lstStyle/>
          <a:p>
            <a:fld id="{FC380A45-68F9-45EC-ACC1-8C16FAF85555}" type="slidenum">
              <a:rPr lang="en-US" smtClean="0"/>
              <a:t>19</a:t>
            </a:fld>
            <a:endParaRPr lang="en-US"/>
          </a:p>
        </p:txBody>
      </p:sp>
    </p:spTree>
    <p:extLst>
      <p:ext uri="{BB962C8B-B14F-4D97-AF65-F5344CB8AC3E}">
        <p14:creationId xmlns:p14="http://schemas.microsoft.com/office/powerpoint/2010/main" val="2528510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Sample breakdown of the</a:t>
            </a:r>
            <a:r>
              <a:rPr lang="en-US" baseline="0" dirty="0" smtClean="0"/>
              <a:t> previous example regarding marital privilege. </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20</a:t>
            </a:fld>
            <a:endParaRPr lang="en-US"/>
          </a:p>
        </p:txBody>
      </p:sp>
    </p:spTree>
    <p:extLst>
      <p:ext uri="{BB962C8B-B14F-4D97-AF65-F5344CB8AC3E}">
        <p14:creationId xmlns:p14="http://schemas.microsoft.com/office/powerpoint/2010/main" val="2076405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Boolean is logic, although the concept of “logic” originally started out in ancient Egypt, it has been refined in modern times. </a:t>
            </a:r>
          </a:p>
          <a:p>
            <a:endParaRPr lang="en-US" dirty="0" smtClean="0"/>
          </a:p>
          <a:p>
            <a:r>
              <a:rPr lang="en-US" dirty="0" smtClean="0"/>
              <a:t>Boolean sounds like a funny word, however, it stems from the name of the person who we can identify and give credit to. That person is George Boole, he was an English mathematician, educator, philosopher and logician. He is credited with bringing light to the logic that helped lay the foundation for the “Information Age.”</a:t>
            </a:r>
          </a:p>
          <a:p>
            <a:endParaRPr lang="en-US" dirty="0"/>
          </a:p>
        </p:txBody>
      </p:sp>
      <p:sp>
        <p:nvSpPr>
          <p:cNvPr id="4" name="Slide Number Placeholder 3"/>
          <p:cNvSpPr>
            <a:spLocks noGrp="1"/>
          </p:cNvSpPr>
          <p:nvPr>
            <p:ph type="sldNum" sz="quarter" idx="10"/>
          </p:nvPr>
        </p:nvSpPr>
        <p:spPr/>
        <p:txBody>
          <a:bodyPr/>
          <a:lstStyle/>
          <a:p>
            <a:fld id="{A08A2586-9978-499C-88C5-A1844EB46A83}" type="slidenum">
              <a:rPr lang="en-US" smtClean="0"/>
              <a:t>3</a:t>
            </a:fld>
            <a:endParaRPr lang="en-US"/>
          </a:p>
        </p:txBody>
      </p:sp>
    </p:spTree>
    <p:extLst>
      <p:ext uri="{BB962C8B-B14F-4D97-AF65-F5344CB8AC3E}">
        <p14:creationId xmlns:p14="http://schemas.microsoft.com/office/powerpoint/2010/main" val="1098933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a:t>
            </a:r>
            <a:r>
              <a:rPr lang="en-US" sz="1200" b="1" dirty="0" err="1" smtClean="0"/>
              <a:t>testimon</a:t>
            </a:r>
            <a:r>
              <a:rPr lang="en-US" sz="1200" b="1" dirty="0" smtClean="0"/>
              <a:t>* or marital) /3 </a:t>
            </a:r>
            <a:r>
              <a:rPr lang="en-US" sz="1200" b="1" dirty="0" err="1" smtClean="0"/>
              <a:t>privileg</a:t>
            </a:r>
            <a:r>
              <a:rPr lang="en-US" sz="1200" b="1" dirty="0" smtClean="0"/>
              <a:t>* AND (compel* or </a:t>
            </a:r>
            <a:r>
              <a:rPr lang="en-US" sz="1200" b="1" dirty="0" err="1" smtClean="0"/>
              <a:t>requir</a:t>
            </a:r>
            <a:r>
              <a:rPr lang="en-US" sz="1200" b="1" dirty="0" smtClean="0"/>
              <a:t>*) /5 </a:t>
            </a:r>
            <a:r>
              <a:rPr lang="en-US" sz="1200" b="1" dirty="0" err="1" smtClean="0"/>
              <a:t>testi</a:t>
            </a:r>
            <a:r>
              <a:rPr lang="en-US" sz="1200" b="1" dirty="0" smtClean="0"/>
              <a:t>* AND (</a:t>
            </a:r>
            <a:r>
              <a:rPr lang="en-US" sz="1200" b="1" dirty="0" err="1" smtClean="0"/>
              <a:t>spous</a:t>
            </a:r>
            <a:r>
              <a:rPr lang="en-US" sz="1200" b="1" dirty="0" smtClean="0"/>
              <a:t>* or husband or wife) AND NOT civil – a view of how this will look once entered into the search box.</a:t>
            </a:r>
            <a:endParaRPr lang="en-US" dirty="0"/>
          </a:p>
        </p:txBody>
      </p:sp>
      <p:sp>
        <p:nvSpPr>
          <p:cNvPr id="4" name="Slide Number Placeholder 3"/>
          <p:cNvSpPr>
            <a:spLocks noGrp="1"/>
          </p:cNvSpPr>
          <p:nvPr>
            <p:ph type="sldNum" sz="quarter" idx="10"/>
          </p:nvPr>
        </p:nvSpPr>
        <p:spPr/>
        <p:txBody>
          <a:bodyPr/>
          <a:lstStyle/>
          <a:p>
            <a:fld id="{3426E557-F04E-493A-A557-0C14F1AE7FBB}" type="slidenum">
              <a:rPr lang="en-US" smtClean="0"/>
              <a:t>21</a:t>
            </a:fld>
            <a:endParaRPr lang="en-US"/>
          </a:p>
        </p:txBody>
      </p:sp>
    </p:spTree>
    <p:extLst>
      <p:ext uri="{BB962C8B-B14F-4D97-AF65-F5344CB8AC3E}">
        <p14:creationId xmlns:p14="http://schemas.microsoft.com/office/powerpoint/2010/main" val="267935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ct val="0"/>
              </a:spcBef>
            </a:pPr>
            <a:r>
              <a:rPr lang="en-US" dirty="0" smtClean="0"/>
              <a:t>Two things to keep in mind before  start constructing a</a:t>
            </a:r>
            <a:r>
              <a:rPr lang="en-US" baseline="0" dirty="0" smtClean="0"/>
              <a:t> </a:t>
            </a:r>
            <a:r>
              <a:rPr lang="en-US" dirty="0" smtClean="0"/>
              <a:t>search</a:t>
            </a:r>
            <a:r>
              <a:rPr lang="en-US" baseline="0" dirty="0" smtClean="0"/>
              <a:t> are</a:t>
            </a:r>
            <a:r>
              <a:rPr lang="en-US" dirty="0" smtClean="0"/>
              <a:t> Synonymy and Ambiguity.  </a:t>
            </a:r>
          </a:p>
          <a:p>
            <a:pPr>
              <a:spcBef>
                <a:spcPct val="0"/>
              </a:spcBef>
            </a:pPr>
            <a:endParaRPr lang="en-US" dirty="0"/>
          </a:p>
          <a:p>
            <a:pPr>
              <a:spcBef>
                <a:spcPct val="0"/>
              </a:spcBef>
            </a:pPr>
            <a:r>
              <a:rPr lang="en-US" dirty="0"/>
              <a:t>Synonymy – that’s multiple words that express the same concept.  Therefore, when </a:t>
            </a:r>
            <a:r>
              <a:rPr lang="en-US" dirty="0" smtClean="0"/>
              <a:t>a</a:t>
            </a:r>
            <a:r>
              <a:rPr lang="en-US" baseline="0" dirty="0" smtClean="0"/>
              <a:t> user is</a:t>
            </a:r>
            <a:r>
              <a:rPr lang="en-US" dirty="0" smtClean="0"/>
              <a:t> </a:t>
            </a:r>
            <a:r>
              <a:rPr lang="en-US" dirty="0"/>
              <a:t>running a search, </a:t>
            </a:r>
            <a:r>
              <a:rPr lang="en-US" dirty="0" smtClean="0"/>
              <a:t>the</a:t>
            </a:r>
            <a:r>
              <a:rPr lang="en-US" baseline="0" dirty="0" smtClean="0"/>
              <a:t> user should try</a:t>
            </a:r>
            <a:r>
              <a:rPr lang="en-US" dirty="0" smtClean="0"/>
              <a:t> </a:t>
            </a:r>
            <a:r>
              <a:rPr lang="en-US" dirty="0"/>
              <a:t>to think of synonyms or other words that might be used to describe the same </a:t>
            </a:r>
            <a:r>
              <a:rPr lang="en-US" dirty="0" smtClean="0"/>
              <a:t>thing.  </a:t>
            </a:r>
            <a:r>
              <a:rPr lang="en-US" dirty="0"/>
              <a:t>One example would be </a:t>
            </a:r>
            <a:r>
              <a:rPr lang="en-US" dirty="0" smtClean="0"/>
              <a:t>if</a:t>
            </a:r>
            <a:r>
              <a:rPr lang="en-US" baseline="0" dirty="0" smtClean="0"/>
              <a:t> the user</a:t>
            </a:r>
            <a:r>
              <a:rPr lang="en-US" dirty="0" smtClean="0"/>
              <a:t> was </a:t>
            </a:r>
            <a:r>
              <a:rPr lang="en-US" dirty="0"/>
              <a:t>searching for a case involving a gun.  </a:t>
            </a:r>
            <a:r>
              <a:rPr lang="en-US" dirty="0" smtClean="0"/>
              <a:t>The user </a:t>
            </a:r>
            <a:r>
              <a:rPr lang="en-US" dirty="0"/>
              <a:t>could choose car as a keyword but </a:t>
            </a:r>
            <a:r>
              <a:rPr lang="en-US" dirty="0" smtClean="0"/>
              <a:t>might </a:t>
            </a:r>
            <a:r>
              <a:rPr lang="en-US" dirty="0"/>
              <a:t>want to include the word automobile, because that means the same thing and an opinion might use the term automobile rather than gun.</a:t>
            </a:r>
          </a:p>
          <a:p>
            <a:pPr>
              <a:spcBef>
                <a:spcPct val="0"/>
              </a:spcBef>
            </a:pPr>
            <a:endParaRPr lang="en-US" dirty="0"/>
          </a:p>
          <a:p>
            <a:pPr>
              <a:spcBef>
                <a:spcPct val="0"/>
              </a:spcBef>
            </a:pPr>
            <a:r>
              <a:rPr lang="en-US" dirty="0"/>
              <a:t>On the other hand, watch out for ambiguity, when a set of words can express more than one concept.  There are ways to deal with ambiguity that’s inherent in language itself, such as by adding more search terms to eliminate false positives or irrelevant search results.  One example of a word that could be used in two different ways is the word negligence in an injury case.  There can be both criminal and tortious negligence, so </a:t>
            </a:r>
            <a:r>
              <a:rPr lang="en-US" dirty="0" smtClean="0"/>
              <a:t>the</a:t>
            </a:r>
            <a:r>
              <a:rPr lang="en-US" baseline="0" dirty="0" smtClean="0"/>
              <a:t> user</a:t>
            </a:r>
            <a:r>
              <a:rPr lang="en-US" dirty="0" smtClean="0"/>
              <a:t> </a:t>
            </a:r>
            <a:r>
              <a:rPr lang="en-US" dirty="0"/>
              <a:t>might want to add more keywords </a:t>
            </a:r>
            <a:r>
              <a:rPr lang="en-US" dirty="0" smtClean="0"/>
              <a:t>to </a:t>
            </a:r>
            <a:r>
              <a:rPr lang="en-US" dirty="0"/>
              <a:t>eliminate the criminal negligence cases if </a:t>
            </a:r>
            <a:r>
              <a:rPr lang="en-US" dirty="0" smtClean="0"/>
              <a:t>the user is </a:t>
            </a:r>
            <a:r>
              <a:rPr lang="en-US" dirty="0"/>
              <a:t>only searching for tort-related negligence cases.</a:t>
            </a:r>
          </a:p>
        </p:txBody>
      </p:sp>
      <p:sp>
        <p:nvSpPr>
          <p:cNvPr id="4" name="Slide Number Placeholder 3"/>
          <p:cNvSpPr>
            <a:spLocks noGrp="1"/>
          </p:cNvSpPr>
          <p:nvPr>
            <p:ph type="sldNum" sz="quarter" idx="10"/>
          </p:nvPr>
        </p:nvSpPr>
        <p:spPr/>
        <p:txBody>
          <a:bodyPr/>
          <a:lstStyle/>
          <a:p>
            <a:fld id="{FC380A45-68F9-45EC-ACC1-8C16FAF85555}" type="slidenum">
              <a:rPr lang="en-US" smtClean="0"/>
              <a:t>4</a:t>
            </a:fld>
            <a:endParaRPr lang="en-US"/>
          </a:p>
        </p:txBody>
      </p:sp>
    </p:spTree>
    <p:extLst>
      <p:ext uri="{BB962C8B-B14F-4D97-AF65-F5344CB8AC3E}">
        <p14:creationId xmlns:p14="http://schemas.microsoft.com/office/powerpoint/2010/main" val="39315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318" eaLnBrk="0" fontAlgn="base" hangingPunct="0">
              <a:spcBef>
                <a:spcPct val="30000"/>
              </a:spcBef>
              <a:spcAft>
                <a:spcPct val="0"/>
              </a:spcAft>
              <a:defRPr/>
            </a:pPr>
            <a:r>
              <a:rPr lang="en-US" dirty="0" smtClean="0"/>
              <a:t>The heart of what makes Boolean Keyword searching</a:t>
            </a:r>
            <a:r>
              <a:rPr lang="en-US" baseline="0" dirty="0" smtClean="0"/>
              <a:t> different from Natural Language and Index searches is the use of Boolean operators. So what </a:t>
            </a:r>
            <a:r>
              <a:rPr lang="en-US" i="1" baseline="0" dirty="0" smtClean="0"/>
              <a:t>is</a:t>
            </a:r>
            <a:r>
              <a:rPr lang="en-US" baseline="0" dirty="0" smtClean="0"/>
              <a:t> a Boolean operator?</a:t>
            </a:r>
          </a:p>
          <a:p>
            <a:pPr defTabSz="914318" eaLnBrk="0" fontAlgn="base" hangingPunct="0">
              <a:spcBef>
                <a:spcPct val="30000"/>
              </a:spcBef>
              <a:spcAft>
                <a:spcPct val="0"/>
              </a:spcAft>
              <a:defRPr/>
            </a:pPr>
            <a:endParaRPr lang="en-US" baseline="0" dirty="0" smtClean="0"/>
          </a:p>
          <a:p>
            <a:pPr defTabSz="914318" eaLnBrk="0" fontAlgn="base" hangingPunct="0">
              <a:spcBef>
                <a:spcPct val="30000"/>
              </a:spcBef>
              <a:spcAft>
                <a:spcPct val="0"/>
              </a:spcAft>
              <a:defRPr/>
            </a:pPr>
            <a:r>
              <a:rPr lang="en-US" dirty="0" smtClean="0"/>
              <a:t>Operators are commands that</a:t>
            </a:r>
            <a:r>
              <a:rPr lang="en-US" baseline="0" dirty="0" smtClean="0"/>
              <a:t> tell the search engine what to do, or what operation to perform, with the keywords. For example, a plus sign – that’s an operator in mathematics. It tells the reader to take the first number, add it to a second number, and arrive at the sum of two numbers. </a:t>
            </a:r>
          </a:p>
          <a:p>
            <a:pPr defTabSz="914318" eaLnBrk="0" fontAlgn="base" hangingPunct="0">
              <a:spcBef>
                <a:spcPct val="30000"/>
              </a:spcBef>
              <a:spcAft>
                <a:spcPct val="0"/>
              </a:spcAft>
              <a:defRPr/>
            </a:pPr>
            <a:endParaRPr lang="en-US" baseline="0" dirty="0" smtClean="0"/>
          </a:p>
          <a:p>
            <a:pPr defTabSz="914318" eaLnBrk="0" fontAlgn="base" hangingPunct="0">
              <a:spcBef>
                <a:spcPct val="30000"/>
              </a:spcBef>
              <a:spcAft>
                <a:spcPct val="0"/>
              </a:spcAft>
              <a:defRPr/>
            </a:pPr>
            <a:r>
              <a:rPr lang="en-US" baseline="0" dirty="0" smtClean="0"/>
              <a:t>A Boolean search is really just something that tells the reader if something is true or false. So in the simplest terms, Boolean operators say “hey look at these rules I’ve given you: If they equal true – meaning the case has all the stuff I say I want and none of the stuff I say I don’t want – then let me see it.”</a:t>
            </a:r>
          </a:p>
        </p:txBody>
      </p:sp>
      <p:sp>
        <p:nvSpPr>
          <p:cNvPr id="4" name="Slide Number Placeholder 3"/>
          <p:cNvSpPr>
            <a:spLocks noGrp="1"/>
          </p:cNvSpPr>
          <p:nvPr>
            <p:ph type="sldNum" sz="quarter" idx="10"/>
          </p:nvPr>
        </p:nvSpPr>
        <p:spPr/>
        <p:txBody>
          <a:bodyPr/>
          <a:lstStyle/>
          <a:p>
            <a:fld id="{FC380A45-68F9-45EC-ACC1-8C16FAF85555}" type="slidenum">
              <a:rPr lang="en-US" smtClean="0"/>
              <a:t>5</a:t>
            </a:fld>
            <a:endParaRPr lang="en-US"/>
          </a:p>
        </p:txBody>
      </p:sp>
    </p:spTree>
    <p:extLst>
      <p:ext uri="{BB962C8B-B14F-4D97-AF65-F5344CB8AC3E}">
        <p14:creationId xmlns:p14="http://schemas.microsoft.com/office/powerpoint/2010/main" val="2410301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operators are conveniently explained and demonstrated on the actual Fastcase “Advanced </a:t>
            </a:r>
            <a:r>
              <a:rPr lang="en-US" sz="1200" kern="1200" dirty="0" err="1" smtClean="0">
                <a:solidFill>
                  <a:schemeClr val="tx1"/>
                </a:solidFill>
                <a:effectLst/>
                <a:latin typeface="+mn-lt"/>
                <a:ea typeface="+mn-ea"/>
                <a:cs typeface="+mn-cs"/>
              </a:rPr>
              <a:t>Caselaw</a:t>
            </a:r>
            <a:r>
              <a:rPr lang="en-US" sz="1200" kern="1200" dirty="0" smtClean="0">
                <a:solidFill>
                  <a:schemeClr val="tx1"/>
                </a:solidFill>
                <a:effectLst/>
                <a:latin typeface="+mn-lt"/>
                <a:ea typeface="+mn-ea"/>
                <a:cs typeface="+mn-cs"/>
              </a:rPr>
              <a:t> Search” page. Under “Show Search Tips” one sees all of the operators and there are brief explanations of what the actual operator does. </a:t>
            </a:r>
          </a:p>
          <a:p>
            <a:endParaRPr lang="en-US" dirty="0"/>
          </a:p>
        </p:txBody>
      </p:sp>
      <p:sp>
        <p:nvSpPr>
          <p:cNvPr id="4" name="Slide Number Placeholder 3"/>
          <p:cNvSpPr>
            <a:spLocks noGrp="1"/>
          </p:cNvSpPr>
          <p:nvPr>
            <p:ph type="sldNum" sz="quarter" idx="10"/>
          </p:nvPr>
        </p:nvSpPr>
        <p:spPr/>
        <p:txBody>
          <a:bodyPr/>
          <a:lstStyle/>
          <a:p>
            <a:fld id="{3426E557-F04E-493A-A557-0C14F1AE7FBB}" type="slidenum">
              <a:rPr lang="en-US" smtClean="0"/>
              <a:t>6</a:t>
            </a:fld>
            <a:endParaRPr lang="en-US"/>
          </a:p>
        </p:txBody>
      </p:sp>
    </p:spTree>
    <p:extLst>
      <p:ext uri="{BB962C8B-B14F-4D97-AF65-F5344CB8AC3E}">
        <p14:creationId xmlns:p14="http://schemas.microsoft.com/office/powerpoint/2010/main" val="238467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Here the search is libel AND damages (or in this case “Dog &amp; Bite”). Some cases in the database will say the word libel. Others will say the word damages. A certain percentage (probably not all) will use both those terms in the opinion. Using the AND operator tells the search engine to only give the user cases in that intersection.</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7</a:t>
            </a:fld>
            <a:endParaRPr lang="en-US"/>
          </a:p>
        </p:txBody>
      </p:sp>
    </p:spTree>
    <p:extLst>
      <p:ext uri="{BB962C8B-B14F-4D97-AF65-F5344CB8AC3E}">
        <p14:creationId xmlns:p14="http://schemas.microsoft.com/office/powerpoint/2010/main" val="166906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73083"/>
            <a:r>
              <a:rPr lang="en-US" dirty="0" smtClean="0"/>
              <a:t>Use the OR to construct a broader search. An OR operator tells the search engine (Fastcase)</a:t>
            </a:r>
            <a:r>
              <a:rPr lang="en-US" baseline="0" dirty="0" smtClean="0"/>
              <a:t> that the user don’t care which of these words a case uses as long as it uses one of them. </a:t>
            </a:r>
          </a:p>
          <a:p>
            <a:pPr defTabSz="873083"/>
            <a:endParaRPr lang="en-US" baseline="0" dirty="0" smtClean="0"/>
          </a:p>
          <a:p>
            <a:pPr defTabSz="873083"/>
            <a:r>
              <a:rPr lang="en-US" baseline="0" dirty="0" smtClean="0"/>
              <a:t>In the example above: the user is looking for </a:t>
            </a:r>
            <a:r>
              <a:rPr lang="en-US" dirty="0" smtClean="0"/>
              <a:t>all cases</a:t>
            </a:r>
            <a:r>
              <a:rPr lang="en-US" baseline="0" dirty="0" smtClean="0"/>
              <a:t> containing one of the words “car” or “vehicle”. It doesn’t matter which term is used, but one must be present in order for the search engine to provide the case. </a:t>
            </a:r>
          </a:p>
          <a:p>
            <a:pPr defTabSz="873083"/>
            <a:endParaRPr lang="en-US" baseline="0" dirty="0" smtClean="0"/>
          </a:p>
          <a:p>
            <a:pPr defTabSz="873083"/>
            <a:r>
              <a:rPr lang="en-US" baseline="0" dirty="0" smtClean="0"/>
              <a:t>The OR operator is really useful for synonyms. This way the user can run a search looking for multiple terms that have the same or similar meaning without running several searches.</a:t>
            </a:r>
          </a:p>
          <a:p>
            <a:pPr defTabSz="873083"/>
            <a:endParaRPr lang="en-US" baseline="0" dirty="0" smtClean="0"/>
          </a:p>
          <a:p>
            <a:pPr defTabSz="873083"/>
            <a:r>
              <a:rPr lang="en-US" baseline="0" dirty="0" smtClean="0"/>
              <a:t>Additionally, the user can efficiently use the OR operator a lot when not certain how a court would cite a particular rule. For example, if looking for cases referencing a rule of civil procedure, the user can try to anticipate all the ways a court could possibly cite to the rule and throw them in a big OR statement. For example: FRCP 1 OR Fed R. </a:t>
            </a:r>
            <a:r>
              <a:rPr lang="en-US" baseline="0" dirty="0" err="1" smtClean="0"/>
              <a:t>Civ</a:t>
            </a:r>
            <a:r>
              <a:rPr lang="en-US" baseline="0" dirty="0" smtClean="0"/>
              <a:t> P. 1 OR Federal Rules of Civil Procedure 1.</a:t>
            </a:r>
            <a:endParaRPr lang="en-US" dirty="0" smtClean="0"/>
          </a:p>
        </p:txBody>
      </p:sp>
      <p:sp>
        <p:nvSpPr>
          <p:cNvPr id="4" name="Slide Number Placeholder 3"/>
          <p:cNvSpPr>
            <a:spLocks noGrp="1"/>
          </p:cNvSpPr>
          <p:nvPr>
            <p:ph type="sldNum" sz="quarter" idx="10"/>
          </p:nvPr>
        </p:nvSpPr>
        <p:spPr/>
        <p:txBody>
          <a:bodyPr/>
          <a:lstStyle/>
          <a:p>
            <a:fld id="{FC380A45-68F9-45EC-ACC1-8C16FAF85555}" type="slidenum">
              <a:rPr lang="en-US" smtClean="0"/>
              <a:t>8</a:t>
            </a:fld>
            <a:endParaRPr lang="en-US"/>
          </a:p>
        </p:txBody>
      </p:sp>
    </p:spTree>
    <p:extLst>
      <p:ext uri="{BB962C8B-B14F-4D97-AF65-F5344CB8AC3E}">
        <p14:creationId xmlns:p14="http://schemas.microsoft.com/office/powerpoint/2010/main" val="374712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NOT operator tells the search engine that </a:t>
            </a:r>
            <a:r>
              <a:rPr lang="en-US" dirty="0" smtClean="0"/>
              <a:t>the</a:t>
            </a:r>
            <a:r>
              <a:rPr lang="en-US" baseline="0" dirty="0" smtClean="0"/>
              <a:t> user </a:t>
            </a:r>
            <a:r>
              <a:rPr lang="en-US" dirty="0" smtClean="0"/>
              <a:t>doesn’t </a:t>
            </a:r>
            <a:r>
              <a:rPr lang="en-US" dirty="0"/>
              <a:t>want cases with the word or words that follow it. </a:t>
            </a:r>
          </a:p>
          <a:p>
            <a:endParaRPr lang="en-US" dirty="0"/>
          </a:p>
          <a:p>
            <a:r>
              <a:rPr lang="en-US" dirty="0"/>
              <a:t>For instance, let’s say </a:t>
            </a:r>
            <a:r>
              <a:rPr lang="en-US" dirty="0" smtClean="0"/>
              <a:t>the</a:t>
            </a:r>
            <a:r>
              <a:rPr lang="en-US" baseline="0" dirty="0" smtClean="0"/>
              <a:t> user</a:t>
            </a:r>
            <a:r>
              <a:rPr lang="en-US" dirty="0" smtClean="0"/>
              <a:t> </a:t>
            </a:r>
            <a:r>
              <a:rPr lang="en-US" dirty="0"/>
              <a:t>wanted cases relating to limitations on speech. </a:t>
            </a:r>
            <a:r>
              <a:rPr lang="en-US" dirty="0" smtClean="0"/>
              <a:t>The user may already be familiar</a:t>
            </a:r>
            <a:r>
              <a:rPr lang="en-US" baseline="0" dirty="0" smtClean="0"/>
              <a:t> with the subject area and know that there</a:t>
            </a:r>
            <a:r>
              <a:rPr lang="en-US" dirty="0" smtClean="0"/>
              <a:t> </a:t>
            </a:r>
            <a:r>
              <a:rPr lang="en-US" dirty="0"/>
              <a:t>are a lot of instances where speech is limited in </a:t>
            </a:r>
            <a:r>
              <a:rPr lang="en-US" dirty="0" smtClean="0"/>
              <a:t>schools. If the user does not</a:t>
            </a:r>
            <a:r>
              <a:rPr lang="en-US" baseline="0" dirty="0" smtClean="0"/>
              <a:t> need school speech examples,</a:t>
            </a:r>
            <a:r>
              <a:rPr lang="en-US" dirty="0" smtClean="0"/>
              <a:t> </a:t>
            </a:r>
            <a:r>
              <a:rPr lang="en-US" dirty="0"/>
              <a:t>try limiting my search by searching for: </a:t>
            </a:r>
            <a:r>
              <a:rPr lang="en-US" b="1" dirty="0"/>
              <a:t>speech NOT school</a:t>
            </a:r>
            <a:endParaRPr lang="en-US" dirty="0"/>
          </a:p>
          <a:p>
            <a:endParaRPr lang="en-US" dirty="0"/>
          </a:p>
          <a:p>
            <a:r>
              <a:rPr lang="en-US" dirty="0"/>
              <a:t>Be careful here. Because the “not” operator excludes cases with any appearance of whatever word (or words) </a:t>
            </a:r>
            <a:r>
              <a:rPr lang="en-US" dirty="0" smtClean="0"/>
              <a:t>specified, </a:t>
            </a:r>
            <a:r>
              <a:rPr lang="en-US" dirty="0"/>
              <a:t>it may be that the word was mentioned once in a tiny footnote and </a:t>
            </a:r>
            <a:r>
              <a:rPr lang="en-US" dirty="0" smtClean="0"/>
              <a:t>the</a:t>
            </a:r>
            <a:r>
              <a:rPr lang="en-US" baseline="0" dirty="0" smtClean="0"/>
              <a:t> case that was otherwise relevant was</a:t>
            </a:r>
            <a:r>
              <a:rPr lang="en-US" dirty="0" smtClean="0"/>
              <a:t> </a:t>
            </a:r>
            <a:r>
              <a:rPr lang="en-US" dirty="0"/>
              <a:t>just </a:t>
            </a:r>
            <a:r>
              <a:rPr lang="en-US" dirty="0" smtClean="0"/>
              <a:t>eliminated. </a:t>
            </a:r>
          </a:p>
          <a:p>
            <a:endParaRPr lang="en-US" dirty="0"/>
          </a:p>
          <a:p>
            <a:r>
              <a:rPr lang="en-US" dirty="0"/>
              <a:t>One tip is – in the NOT portion of your search, try pairing that to the main concept with a proximity operator. In this instance I might search for something like: speech not (school /5 speech). That way </a:t>
            </a:r>
            <a:r>
              <a:rPr lang="en-US" dirty="0" smtClean="0"/>
              <a:t>the</a:t>
            </a:r>
            <a:r>
              <a:rPr lang="en-US" baseline="0" dirty="0" smtClean="0"/>
              <a:t> user</a:t>
            </a:r>
            <a:r>
              <a:rPr lang="en-US" dirty="0" smtClean="0"/>
              <a:t> </a:t>
            </a:r>
            <a:r>
              <a:rPr lang="en-US" dirty="0"/>
              <a:t>can be sure </a:t>
            </a:r>
            <a:r>
              <a:rPr lang="en-US" dirty="0" smtClean="0"/>
              <a:t>of not </a:t>
            </a:r>
            <a:r>
              <a:rPr lang="en-US" dirty="0"/>
              <a:t>getting rid of cases only passingly mentioning the word </a:t>
            </a:r>
            <a:r>
              <a:rPr lang="en-US" dirty="0" smtClean="0"/>
              <a:t>school.</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9</a:t>
            </a:fld>
            <a:endParaRPr lang="en-US"/>
          </a:p>
        </p:txBody>
      </p:sp>
    </p:spTree>
    <p:extLst>
      <p:ext uri="{BB962C8B-B14F-4D97-AF65-F5344CB8AC3E}">
        <p14:creationId xmlns:p14="http://schemas.microsoft.com/office/powerpoint/2010/main" val="90196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Multiple operators are necessary for truly precise search phrases. It’s important to remember what the goal is of the</a:t>
            </a:r>
            <a:r>
              <a:rPr lang="en-US" baseline="0" dirty="0" smtClean="0"/>
              <a:t> user</a:t>
            </a:r>
            <a:r>
              <a:rPr lang="en-US" dirty="0" smtClean="0"/>
              <a:t> search and to ensure that your search is punctuated</a:t>
            </a:r>
            <a:r>
              <a:rPr lang="en-US" baseline="0" dirty="0" smtClean="0"/>
              <a:t> a</a:t>
            </a:r>
            <a:r>
              <a:rPr lang="en-US" dirty="0" smtClean="0"/>
              <a:t>ppropriately.</a:t>
            </a:r>
            <a:endParaRPr lang="en-US" dirty="0"/>
          </a:p>
          <a:p>
            <a:endParaRPr lang="en-US" dirty="0"/>
          </a:p>
          <a:p>
            <a:r>
              <a:rPr lang="en-US" dirty="0"/>
              <a:t>Above </a:t>
            </a:r>
            <a:r>
              <a:rPr lang="en-US" dirty="0" smtClean="0"/>
              <a:t>is</a:t>
            </a:r>
            <a:r>
              <a:rPr lang="en-US" baseline="0" dirty="0" smtClean="0"/>
              <a:t> the</a:t>
            </a:r>
            <a:r>
              <a:rPr lang="en-US" dirty="0" smtClean="0"/>
              <a:t> </a:t>
            </a:r>
            <a:r>
              <a:rPr lang="en-US" dirty="0"/>
              <a:t>search for speech NOT (school OR political). </a:t>
            </a:r>
            <a:r>
              <a:rPr lang="en-US" dirty="0" smtClean="0"/>
              <a:t>In</a:t>
            </a:r>
            <a:r>
              <a:rPr lang="en-US" baseline="0" dirty="0" smtClean="0"/>
              <a:t> other terms, the user</a:t>
            </a:r>
            <a:r>
              <a:rPr lang="en-US" dirty="0" smtClean="0"/>
              <a:t> wants </a:t>
            </a:r>
            <a:r>
              <a:rPr lang="en-US" dirty="0"/>
              <a:t>cases about speech, but </a:t>
            </a:r>
            <a:r>
              <a:rPr lang="en-US" dirty="0" smtClean="0"/>
              <a:t>does not need cases </a:t>
            </a:r>
            <a:r>
              <a:rPr lang="en-US" dirty="0"/>
              <a:t>about political or school speech</a:t>
            </a:r>
            <a:r>
              <a:rPr lang="en-US" dirty="0" smtClean="0"/>
              <a:t>.</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10</a:t>
            </a:fld>
            <a:endParaRPr lang="en-US"/>
          </a:p>
        </p:txBody>
      </p:sp>
    </p:spTree>
    <p:extLst>
      <p:ext uri="{BB962C8B-B14F-4D97-AF65-F5344CB8AC3E}">
        <p14:creationId xmlns:p14="http://schemas.microsoft.com/office/powerpoint/2010/main" val="4164302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9/28/2018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9/28/2018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9/28/2018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9/28/2018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9/28/2018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9/28/2018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9/28/2018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Teaching Boolean Using Fastcase</a:t>
            </a:r>
            <a:endParaRPr lang="en-US" b="1" dirty="0"/>
          </a:p>
        </p:txBody>
      </p:sp>
      <p:sp>
        <p:nvSpPr>
          <p:cNvPr id="3" name="Subtitle 2"/>
          <p:cNvSpPr>
            <a:spLocks noGrp="1"/>
          </p:cNvSpPr>
          <p:nvPr>
            <p:ph type="subTitle" idx="1"/>
          </p:nvPr>
        </p:nvSpPr>
        <p:spPr>
          <a:xfrm flipH="1" flipV="1">
            <a:off x="1228299" y="3586482"/>
            <a:ext cx="143301"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414498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973" y="490222"/>
            <a:ext cx="8762027" cy="871637"/>
          </a:xfrm>
        </p:spPr>
        <p:txBody>
          <a:bodyPr>
            <a:normAutofit fontScale="90000"/>
          </a:bodyPr>
          <a:lstStyle/>
          <a:p>
            <a:r>
              <a:rPr lang="en-US" b="1" dirty="0" smtClean="0"/>
              <a:t>speech NOT (school OR political)</a:t>
            </a:r>
            <a:endParaRPr lang="en-US" b="1" dirty="0"/>
          </a:p>
        </p:txBody>
      </p:sp>
      <p:sp>
        <p:nvSpPr>
          <p:cNvPr id="5" name="TextBox 4"/>
          <p:cNvSpPr txBox="1"/>
          <p:nvPr/>
        </p:nvSpPr>
        <p:spPr>
          <a:xfrm>
            <a:off x="7810986" y="5025750"/>
            <a:ext cx="4098859" cy="1200329"/>
          </a:xfrm>
          <a:prstGeom prst="rect">
            <a:avLst/>
          </a:prstGeom>
          <a:noFill/>
        </p:spPr>
        <p:txBody>
          <a:bodyPr wrap="square" rtlCol="0">
            <a:spAutoFit/>
          </a:bodyPr>
          <a:lstStyle/>
          <a:p>
            <a:r>
              <a:rPr lang="en-US" sz="2400" dirty="0">
                <a:latin typeface="Garamond" panose="02020404030301010803" pitchFamily="18" charset="0"/>
              </a:rPr>
              <a:t>Only returns cases mentioning “speech,” but not mentioning “school” or “political.”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20" y="1455630"/>
            <a:ext cx="5717650" cy="527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86865" y="3385251"/>
            <a:ext cx="1688766" cy="584775"/>
          </a:xfrm>
          <a:prstGeom prst="rect">
            <a:avLst/>
          </a:prstGeom>
          <a:noFill/>
        </p:spPr>
        <p:txBody>
          <a:bodyPr wrap="square" rtlCol="0">
            <a:spAutoFit/>
          </a:bodyPr>
          <a:lstStyle/>
          <a:p>
            <a:pPr algn="ctr"/>
            <a:r>
              <a:rPr lang="en-US" sz="3200" b="1" dirty="0"/>
              <a:t>Speech</a:t>
            </a:r>
          </a:p>
        </p:txBody>
      </p:sp>
      <p:sp>
        <p:nvSpPr>
          <p:cNvPr id="8" name="TextBox 7"/>
          <p:cNvSpPr txBox="1"/>
          <p:nvPr/>
        </p:nvSpPr>
        <p:spPr>
          <a:xfrm>
            <a:off x="4431949" y="4909126"/>
            <a:ext cx="1384634" cy="523220"/>
          </a:xfrm>
          <a:prstGeom prst="rect">
            <a:avLst/>
          </a:prstGeom>
          <a:noFill/>
        </p:spPr>
        <p:txBody>
          <a:bodyPr wrap="square" rtlCol="0">
            <a:spAutoFit/>
          </a:bodyPr>
          <a:lstStyle/>
          <a:p>
            <a:pPr algn="ctr"/>
            <a:r>
              <a:rPr lang="en-US" sz="2800" b="1" dirty="0"/>
              <a:t>School</a:t>
            </a:r>
          </a:p>
        </p:txBody>
      </p:sp>
      <p:sp>
        <p:nvSpPr>
          <p:cNvPr id="9" name="TextBox 8"/>
          <p:cNvSpPr txBox="1"/>
          <p:nvPr/>
        </p:nvSpPr>
        <p:spPr>
          <a:xfrm>
            <a:off x="4076064" y="3092514"/>
            <a:ext cx="1520648" cy="523220"/>
          </a:xfrm>
          <a:prstGeom prst="rect">
            <a:avLst/>
          </a:prstGeom>
          <a:noFill/>
        </p:spPr>
        <p:txBody>
          <a:bodyPr wrap="square" rtlCol="0">
            <a:spAutoFit/>
          </a:bodyPr>
          <a:lstStyle/>
          <a:p>
            <a:pPr algn="ctr"/>
            <a:r>
              <a:rPr lang="en-US" sz="2800" b="1" dirty="0"/>
              <a:t>Political</a:t>
            </a:r>
          </a:p>
        </p:txBody>
      </p:sp>
      <p:sp>
        <p:nvSpPr>
          <p:cNvPr id="10" name="TextBox 9"/>
          <p:cNvSpPr txBox="1"/>
          <p:nvPr/>
        </p:nvSpPr>
        <p:spPr>
          <a:xfrm>
            <a:off x="4577864" y="1328555"/>
            <a:ext cx="2749630" cy="707886"/>
          </a:xfrm>
          <a:prstGeom prst="rect">
            <a:avLst/>
          </a:prstGeom>
          <a:noFill/>
          <a:ln w="9525">
            <a:solidFill>
              <a:schemeClr val="accent1"/>
            </a:solidFill>
          </a:ln>
        </p:spPr>
        <p:txBody>
          <a:bodyPr wrap="square" rtlCol="0">
            <a:spAutoFit/>
          </a:bodyPr>
          <a:lstStyle/>
          <a:p>
            <a:pPr algn="ctr"/>
            <a:r>
              <a:rPr lang="en-US" sz="2000" dirty="0"/>
              <a:t>speech NOT (school OR political)</a:t>
            </a:r>
          </a:p>
        </p:txBody>
      </p:sp>
      <p:cxnSp>
        <p:nvCxnSpPr>
          <p:cNvPr id="11" name="Straight Arrow Connector 10"/>
          <p:cNvCxnSpPr/>
          <p:nvPr/>
        </p:nvCxnSpPr>
        <p:spPr>
          <a:xfrm flipH="1">
            <a:off x="3918342" y="1734543"/>
            <a:ext cx="669341" cy="392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27494" y="2382630"/>
            <a:ext cx="1574924" cy="707886"/>
          </a:xfrm>
          <a:prstGeom prst="rect">
            <a:avLst/>
          </a:prstGeom>
          <a:noFill/>
          <a:ln w="9525">
            <a:solidFill>
              <a:schemeClr val="accent1"/>
            </a:solidFill>
          </a:ln>
        </p:spPr>
        <p:txBody>
          <a:bodyPr wrap="square" rtlCol="0">
            <a:spAutoFit/>
          </a:bodyPr>
          <a:lstStyle/>
          <a:p>
            <a:pPr algn="ctr"/>
            <a:r>
              <a:rPr lang="en-US" sz="2000" dirty="0"/>
              <a:t>school OR political</a:t>
            </a:r>
          </a:p>
        </p:txBody>
      </p:sp>
      <p:cxnSp>
        <p:nvCxnSpPr>
          <p:cNvPr id="14" name="Straight Arrow Connector 13"/>
          <p:cNvCxnSpPr>
            <a:stCxn id="13" idx="1"/>
          </p:cNvCxnSpPr>
          <p:nvPr/>
        </p:nvCxnSpPr>
        <p:spPr>
          <a:xfrm flipH="1">
            <a:off x="5515583" y="2736573"/>
            <a:ext cx="1811911" cy="138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2"/>
          </p:cNvCxnSpPr>
          <p:nvPr/>
        </p:nvCxnSpPr>
        <p:spPr>
          <a:xfrm flipH="1">
            <a:off x="5962498" y="3090516"/>
            <a:ext cx="2152458" cy="11742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643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949" y="694679"/>
            <a:ext cx="8904051" cy="743374"/>
          </a:xfrm>
        </p:spPr>
        <p:txBody>
          <a:bodyPr>
            <a:normAutofit/>
          </a:bodyPr>
          <a:lstStyle/>
          <a:p>
            <a:r>
              <a:rPr lang="en-US" sz="2800" b="1" dirty="0" smtClean="0"/>
              <a:t>speech AND public NOT (school OR political)</a:t>
            </a:r>
            <a:endParaRPr lang="en-US" sz="2800" b="1" dirty="0"/>
          </a:p>
        </p:txBody>
      </p:sp>
      <p:sp>
        <p:nvSpPr>
          <p:cNvPr id="5" name="TextBox 4"/>
          <p:cNvSpPr txBox="1"/>
          <p:nvPr/>
        </p:nvSpPr>
        <p:spPr>
          <a:xfrm>
            <a:off x="695549" y="3478908"/>
            <a:ext cx="2926080" cy="3108543"/>
          </a:xfrm>
          <a:prstGeom prst="rect">
            <a:avLst/>
          </a:prstGeom>
          <a:noFill/>
        </p:spPr>
        <p:txBody>
          <a:bodyPr wrap="square" rtlCol="0">
            <a:spAutoFit/>
          </a:bodyPr>
          <a:lstStyle/>
          <a:p>
            <a:r>
              <a:rPr lang="en-US" sz="2800" dirty="0">
                <a:latin typeface="Garamond" panose="02020404030301010803" pitchFamily="18" charset="0"/>
              </a:rPr>
              <a:t>The cases returned will use both the words “speech” and “public” but won’t use either the words “political” or “school.”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3692" y="1577072"/>
            <a:ext cx="5428839" cy="484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616886" y="2081999"/>
            <a:ext cx="1702553" cy="523220"/>
          </a:xfrm>
          <a:prstGeom prst="rect">
            <a:avLst/>
          </a:prstGeom>
          <a:noFill/>
        </p:spPr>
        <p:txBody>
          <a:bodyPr wrap="square" rtlCol="0">
            <a:spAutoFit/>
          </a:bodyPr>
          <a:lstStyle/>
          <a:p>
            <a:pPr algn="ctr"/>
            <a:r>
              <a:rPr lang="en-US" sz="2800" b="1" dirty="0"/>
              <a:t>Speech</a:t>
            </a:r>
          </a:p>
        </p:txBody>
      </p:sp>
      <p:sp>
        <p:nvSpPr>
          <p:cNvPr id="8" name="TextBox 7"/>
          <p:cNvSpPr txBox="1"/>
          <p:nvPr/>
        </p:nvSpPr>
        <p:spPr>
          <a:xfrm>
            <a:off x="7204514" y="4841391"/>
            <a:ext cx="1698768" cy="523220"/>
          </a:xfrm>
          <a:prstGeom prst="rect">
            <a:avLst/>
          </a:prstGeom>
          <a:noFill/>
        </p:spPr>
        <p:txBody>
          <a:bodyPr wrap="square" rtlCol="0">
            <a:spAutoFit/>
          </a:bodyPr>
          <a:lstStyle/>
          <a:p>
            <a:pPr algn="ctr"/>
            <a:r>
              <a:rPr lang="en-US" sz="2800" b="1" dirty="0"/>
              <a:t>School</a:t>
            </a:r>
          </a:p>
        </p:txBody>
      </p:sp>
      <p:sp>
        <p:nvSpPr>
          <p:cNvPr id="9" name="TextBox 8"/>
          <p:cNvSpPr txBox="1"/>
          <p:nvPr/>
        </p:nvSpPr>
        <p:spPr>
          <a:xfrm>
            <a:off x="7063401" y="3078418"/>
            <a:ext cx="1905501" cy="523220"/>
          </a:xfrm>
          <a:prstGeom prst="rect">
            <a:avLst/>
          </a:prstGeom>
          <a:noFill/>
        </p:spPr>
        <p:txBody>
          <a:bodyPr wrap="square" rtlCol="0">
            <a:spAutoFit/>
          </a:bodyPr>
          <a:lstStyle/>
          <a:p>
            <a:pPr algn="ctr"/>
            <a:r>
              <a:rPr lang="en-US" sz="2800" b="1" dirty="0"/>
              <a:t>Political</a:t>
            </a:r>
          </a:p>
        </p:txBody>
      </p:sp>
      <p:sp>
        <p:nvSpPr>
          <p:cNvPr id="10" name="TextBox 9"/>
          <p:cNvSpPr txBox="1"/>
          <p:nvPr/>
        </p:nvSpPr>
        <p:spPr>
          <a:xfrm>
            <a:off x="695549" y="1788213"/>
            <a:ext cx="2270142" cy="1323439"/>
          </a:xfrm>
          <a:prstGeom prst="rect">
            <a:avLst/>
          </a:prstGeom>
          <a:noFill/>
          <a:ln w="9525">
            <a:solidFill>
              <a:schemeClr val="accent1"/>
            </a:solidFill>
          </a:ln>
        </p:spPr>
        <p:txBody>
          <a:bodyPr wrap="square" rtlCol="0">
            <a:spAutoFit/>
          </a:bodyPr>
          <a:lstStyle/>
          <a:p>
            <a:pPr algn="ctr"/>
            <a:r>
              <a:rPr lang="en-US" sz="2000" dirty="0"/>
              <a:t>(speech AND public) NOT (school OR political)</a:t>
            </a:r>
          </a:p>
        </p:txBody>
      </p:sp>
      <p:cxnSp>
        <p:nvCxnSpPr>
          <p:cNvPr id="11" name="Straight Arrow Connector 10"/>
          <p:cNvCxnSpPr/>
          <p:nvPr/>
        </p:nvCxnSpPr>
        <p:spPr>
          <a:xfrm>
            <a:off x="2979906" y="2532447"/>
            <a:ext cx="2855145" cy="1317706"/>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469838" y="5364611"/>
            <a:ext cx="1574924" cy="707886"/>
          </a:xfrm>
          <a:prstGeom prst="rect">
            <a:avLst/>
          </a:prstGeom>
          <a:noFill/>
          <a:ln w="9525">
            <a:solidFill>
              <a:schemeClr val="accent1"/>
            </a:solidFill>
          </a:ln>
        </p:spPr>
        <p:txBody>
          <a:bodyPr wrap="square" rtlCol="0">
            <a:spAutoFit/>
          </a:bodyPr>
          <a:lstStyle/>
          <a:p>
            <a:pPr algn="ctr"/>
            <a:r>
              <a:rPr lang="en-US" sz="2000" dirty="0"/>
              <a:t>school OR political</a:t>
            </a:r>
          </a:p>
        </p:txBody>
      </p:sp>
      <p:cxnSp>
        <p:nvCxnSpPr>
          <p:cNvPr id="13" name="Straight Arrow Connector 12"/>
          <p:cNvCxnSpPr/>
          <p:nvPr/>
        </p:nvCxnSpPr>
        <p:spPr>
          <a:xfrm flipH="1" flipV="1">
            <a:off x="8725711" y="3521413"/>
            <a:ext cx="1784200" cy="1843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1"/>
          </p:cNvCxnSpPr>
          <p:nvPr/>
        </p:nvCxnSpPr>
        <p:spPr>
          <a:xfrm flipH="1" flipV="1">
            <a:off x="8725711" y="5195334"/>
            <a:ext cx="1744127" cy="523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97621" y="5195334"/>
            <a:ext cx="1766386" cy="523220"/>
          </a:xfrm>
          <a:prstGeom prst="rect">
            <a:avLst/>
          </a:prstGeom>
          <a:noFill/>
        </p:spPr>
        <p:txBody>
          <a:bodyPr wrap="square" rtlCol="0">
            <a:spAutoFit/>
          </a:bodyPr>
          <a:lstStyle/>
          <a:p>
            <a:pPr algn="ctr"/>
            <a:r>
              <a:rPr lang="en-US" sz="2800" b="1" dirty="0"/>
              <a:t>Public</a:t>
            </a:r>
          </a:p>
        </p:txBody>
      </p:sp>
      <p:sp>
        <p:nvSpPr>
          <p:cNvPr id="19" name="Rectangle 18"/>
          <p:cNvSpPr/>
          <p:nvPr/>
        </p:nvSpPr>
        <p:spPr>
          <a:xfrm>
            <a:off x="5777168" y="3797854"/>
            <a:ext cx="837719" cy="523220"/>
          </a:xfrm>
          <a:prstGeom prst="rect">
            <a:avLst/>
          </a:prstGeom>
        </p:spPr>
        <p:txBody>
          <a:bodyPr wrap="square">
            <a:spAutoFit/>
          </a:bodyPr>
          <a:lstStyle/>
          <a:p>
            <a:r>
              <a:rPr lang="en-US" sz="2800" b="1" dirty="0" smtClean="0"/>
              <a:t>“X”</a:t>
            </a:r>
            <a:endParaRPr lang="en-US" sz="2800" dirty="0"/>
          </a:p>
        </p:txBody>
      </p:sp>
    </p:spTree>
    <p:extLst>
      <p:ext uri="{BB962C8B-B14F-4D97-AF65-F5344CB8AC3E}">
        <p14:creationId xmlns:p14="http://schemas.microsoft.com/office/powerpoint/2010/main" val="514951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766" y="754644"/>
            <a:ext cx="8905327" cy="754077"/>
          </a:xfrm>
        </p:spPr>
        <p:txBody>
          <a:bodyPr/>
          <a:lstStyle/>
          <a:p>
            <a:r>
              <a:rPr lang="en-US" b="1" dirty="0" smtClean="0"/>
              <a:t>Proximity or within — w/# or /#</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3533169"/>
              </p:ext>
            </p:extLst>
          </p:nvPr>
        </p:nvGraphicFramePr>
        <p:xfrm>
          <a:off x="3354767" y="1992881"/>
          <a:ext cx="8308352" cy="4257002"/>
        </p:xfrm>
        <a:graphic>
          <a:graphicData uri="http://schemas.openxmlformats.org/drawingml/2006/table">
            <a:tbl>
              <a:tblPr firstRow="1" bandRow="1">
                <a:tableStyleId>{5C22544A-7EE6-4342-B048-85BDC9FD1C3A}</a:tableStyleId>
              </a:tblPr>
              <a:tblGrid>
                <a:gridCol w="8308352"/>
              </a:tblGrid>
              <a:tr h="447638">
                <a:tc>
                  <a:txBody>
                    <a:bodyPr/>
                    <a:lstStyle/>
                    <a:p>
                      <a:r>
                        <a:rPr lang="en-US" sz="2000" dirty="0" smtClean="0">
                          <a:latin typeface="Garamond" panose="02020404030301010803" pitchFamily="18" charset="0"/>
                        </a:rPr>
                        <a:t>Sample matches:</a:t>
                      </a:r>
                      <a:endParaRPr lang="en-US" sz="2000" dirty="0">
                        <a:latin typeface="Garamond" panose="02020404030301010803" pitchFamily="18" charset="0"/>
                      </a:endParaRPr>
                    </a:p>
                  </a:txBody>
                  <a:tcPr marL="68580" marR="68580"/>
                </a:tc>
              </a:tr>
              <a:tr h="952341">
                <a:tc>
                  <a:txBody>
                    <a:bodyPr/>
                    <a:lstStyle/>
                    <a:p>
                      <a:r>
                        <a:rPr lang="en-US" sz="2400" dirty="0" smtClean="0">
                          <a:latin typeface="Garamond" panose="02020404030301010803" pitchFamily="18" charset="0"/>
                        </a:rPr>
                        <a:t>in</a:t>
                      </a:r>
                      <a:r>
                        <a:rPr lang="en-US" sz="2400" baseline="0" dirty="0" smtClean="0">
                          <a:latin typeface="Garamond" panose="02020404030301010803" pitchFamily="18" charset="0"/>
                        </a:rPr>
                        <a:t>-</a:t>
                      </a:r>
                      <a:r>
                        <a:rPr lang="en-US" sz="2400" b="1" baseline="0" dirty="0" smtClean="0">
                          <a:latin typeface="Garamond" panose="02020404030301010803" pitchFamily="18" charset="0"/>
                        </a:rPr>
                        <a:t>custody interrogation</a:t>
                      </a:r>
                      <a:r>
                        <a:rPr lang="en-US" sz="2400" baseline="0" dirty="0" smtClean="0">
                          <a:latin typeface="Garamond" panose="02020404030301010803" pitchFamily="18" charset="0"/>
                        </a:rPr>
                        <a:t> of a suspect . . . .      (w/1 matches.)</a:t>
                      </a:r>
                      <a:endParaRPr lang="en-US" sz="2400" dirty="0">
                        <a:latin typeface="Garamond" panose="02020404030301010803" pitchFamily="18" charset="0"/>
                      </a:endParaRPr>
                    </a:p>
                  </a:txBody>
                  <a:tcPr marL="68580" marR="68580"/>
                </a:tc>
              </a:tr>
              <a:tr h="952341">
                <a:tc>
                  <a:txBody>
                    <a:bodyPr/>
                    <a:lstStyle/>
                    <a:p>
                      <a:r>
                        <a:rPr lang="en-US" sz="2400" dirty="0" smtClean="0">
                          <a:latin typeface="Garamond" panose="02020404030301010803" pitchFamily="18" charset="0"/>
                        </a:rPr>
                        <a:t>unless in-</a:t>
                      </a:r>
                      <a:r>
                        <a:rPr lang="en-US" sz="2400" b="1" dirty="0" smtClean="0">
                          <a:latin typeface="Garamond" panose="02020404030301010803" pitchFamily="18" charset="0"/>
                        </a:rPr>
                        <a:t>custody</a:t>
                      </a:r>
                      <a:r>
                        <a:rPr lang="en-US" sz="2400" dirty="0" smtClean="0">
                          <a:latin typeface="Garamond" panose="02020404030301010803" pitchFamily="18" charset="0"/>
                        </a:rPr>
                        <a:t> </a:t>
                      </a:r>
                      <a:r>
                        <a:rPr lang="en-US" sz="2400" u="sng" dirty="0" smtClean="0">
                          <a:latin typeface="Garamond" panose="02020404030301010803" pitchFamily="18" charset="0"/>
                        </a:rPr>
                        <a:t>police</a:t>
                      </a:r>
                      <a:r>
                        <a:rPr lang="en-US" sz="2400" dirty="0" smtClean="0">
                          <a:latin typeface="Garamond" panose="02020404030301010803" pitchFamily="18" charset="0"/>
                        </a:rPr>
                        <a:t> </a:t>
                      </a:r>
                      <a:r>
                        <a:rPr lang="en-US" sz="2400" b="1" dirty="0" smtClean="0">
                          <a:latin typeface="Garamond" panose="02020404030301010803" pitchFamily="18" charset="0"/>
                        </a:rPr>
                        <a:t>interrogation</a:t>
                      </a:r>
                      <a:r>
                        <a:rPr lang="en-US" sz="2400" dirty="0" smtClean="0">
                          <a:latin typeface="Garamond" panose="02020404030301010803" pitchFamily="18" charset="0"/>
                        </a:rPr>
                        <a:t> is . . . .</a:t>
                      </a:r>
                      <a:r>
                        <a:rPr lang="en-US" sz="2400" baseline="0" dirty="0" smtClean="0">
                          <a:latin typeface="Garamond" panose="02020404030301010803" pitchFamily="18" charset="0"/>
                        </a:rPr>
                        <a:t>  (w/2 matches.)</a:t>
                      </a:r>
                      <a:endParaRPr lang="en-US" sz="2400" dirty="0">
                        <a:latin typeface="Garamond" panose="02020404030301010803" pitchFamily="18" charset="0"/>
                      </a:endParaRPr>
                    </a:p>
                  </a:txBody>
                  <a:tcPr marL="68580" marR="68580"/>
                </a:tc>
              </a:tr>
              <a:tr h="952341">
                <a:tc>
                  <a:txBody>
                    <a:bodyPr/>
                    <a:lstStyle/>
                    <a:p>
                      <a:r>
                        <a:rPr lang="en-US" sz="2400" b="1" dirty="0" smtClean="0">
                          <a:latin typeface="Garamond" panose="02020404030301010803" pitchFamily="18" charset="0"/>
                        </a:rPr>
                        <a:t>interrogation</a:t>
                      </a:r>
                      <a:r>
                        <a:rPr lang="en-US" sz="2400" baseline="0" dirty="0" smtClean="0">
                          <a:latin typeface="Garamond" panose="02020404030301010803" pitchFamily="18" charset="0"/>
                        </a:rPr>
                        <a:t> </a:t>
                      </a:r>
                      <a:r>
                        <a:rPr lang="en-US" sz="2400" u="sng" baseline="0" dirty="0" smtClean="0">
                          <a:latin typeface="Garamond" panose="02020404030301010803" pitchFamily="18" charset="0"/>
                        </a:rPr>
                        <a:t>while in </a:t>
                      </a:r>
                      <a:r>
                        <a:rPr lang="en-US" sz="2400" b="1" baseline="0" dirty="0" smtClean="0">
                          <a:latin typeface="Garamond" panose="02020404030301010803" pitchFamily="18" charset="0"/>
                        </a:rPr>
                        <a:t>custody</a:t>
                      </a:r>
                      <a:r>
                        <a:rPr lang="en-US" sz="2400" baseline="0" dirty="0" smtClean="0">
                          <a:latin typeface="Garamond" panose="02020404030301010803" pitchFamily="18" charset="0"/>
                        </a:rPr>
                        <a:t> may give . . . .   (w/3 matches.)</a:t>
                      </a:r>
                      <a:endParaRPr lang="en-US" sz="2400" dirty="0">
                        <a:latin typeface="Garamond" panose="02020404030301010803" pitchFamily="18" charset="0"/>
                      </a:endParaRPr>
                    </a:p>
                  </a:txBody>
                  <a:tcPr marL="68580" marR="68580"/>
                </a:tc>
              </a:tr>
              <a:tr h="952341">
                <a:tc>
                  <a:txBody>
                    <a:bodyPr/>
                    <a:lstStyle/>
                    <a:p>
                      <a:r>
                        <a:rPr lang="en-US" sz="2400" b="1" baseline="0" dirty="0" smtClean="0">
                          <a:latin typeface="Garamond" panose="02020404030301010803" pitchFamily="18" charset="0"/>
                        </a:rPr>
                        <a:t>custody</a:t>
                      </a:r>
                      <a:r>
                        <a:rPr lang="en-US" sz="2400" baseline="0" dirty="0" smtClean="0">
                          <a:latin typeface="Garamond" panose="02020404030301010803" pitchFamily="18" charset="0"/>
                        </a:rPr>
                        <a:t> </a:t>
                      </a:r>
                      <a:r>
                        <a:rPr lang="en-US" sz="2400" u="sng" baseline="0" dirty="0" smtClean="0">
                          <a:latin typeface="Garamond" panose="02020404030301010803" pitchFamily="18" charset="0"/>
                        </a:rPr>
                        <a:t>for purposes of</a:t>
                      </a:r>
                      <a:r>
                        <a:rPr lang="en-US" sz="2400" u="none" baseline="0" dirty="0" smtClean="0">
                          <a:latin typeface="Garamond" panose="02020404030301010803" pitchFamily="18" charset="0"/>
                        </a:rPr>
                        <a:t> </a:t>
                      </a:r>
                      <a:r>
                        <a:rPr lang="en-US" sz="2400" b="1" baseline="0" dirty="0" smtClean="0">
                          <a:latin typeface="Garamond" panose="02020404030301010803" pitchFamily="18" charset="0"/>
                        </a:rPr>
                        <a:t>interrogation</a:t>
                      </a:r>
                      <a:r>
                        <a:rPr lang="en-US" sz="2400" baseline="0" dirty="0" smtClean="0">
                          <a:latin typeface="Garamond" panose="02020404030301010803" pitchFamily="18" charset="0"/>
                        </a:rPr>
                        <a:t> . . . .     (w/4 matches.)</a:t>
                      </a:r>
                      <a:endParaRPr lang="en-US" sz="2400" dirty="0">
                        <a:latin typeface="Garamond" panose="02020404030301010803" pitchFamily="18" charset="0"/>
                      </a:endParaRPr>
                    </a:p>
                  </a:txBody>
                  <a:tcPr marL="68580" marR="68580"/>
                </a:tc>
              </a:tr>
            </a:tbl>
          </a:graphicData>
        </a:graphic>
      </p:graphicFrame>
      <p:sp>
        <p:nvSpPr>
          <p:cNvPr id="4" name="TextBox 3"/>
          <p:cNvSpPr txBox="1"/>
          <p:nvPr/>
        </p:nvSpPr>
        <p:spPr>
          <a:xfrm>
            <a:off x="332404" y="1813058"/>
            <a:ext cx="2905976" cy="2677656"/>
          </a:xfrm>
          <a:prstGeom prst="rect">
            <a:avLst/>
          </a:prstGeom>
          <a:noFill/>
        </p:spPr>
        <p:txBody>
          <a:bodyPr wrap="square" rtlCol="0">
            <a:spAutoFit/>
          </a:bodyPr>
          <a:lstStyle/>
          <a:p>
            <a:r>
              <a:rPr lang="en-US" sz="2800" b="1" dirty="0">
                <a:latin typeface="Garamond" panose="02020404030301010803" pitchFamily="18" charset="0"/>
              </a:rPr>
              <a:t>custody </a:t>
            </a:r>
            <a:r>
              <a:rPr lang="en-US" sz="2800" b="1" dirty="0" smtClean="0">
                <a:latin typeface="Garamond" panose="02020404030301010803" pitchFamily="18" charset="0"/>
              </a:rPr>
              <a:t>w/5 </a:t>
            </a:r>
            <a:r>
              <a:rPr lang="en-US" sz="2800" b="1" dirty="0">
                <a:latin typeface="Garamond" panose="02020404030301010803" pitchFamily="18" charset="0"/>
              </a:rPr>
              <a:t>interrogation </a:t>
            </a:r>
            <a:r>
              <a:rPr lang="en-US" sz="2800" dirty="0">
                <a:latin typeface="Garamond" panose="02020404030301010803" pitchFamily="18" charset="0"/>
              </a:rPr>
              <a:t>— return cases where </a:t>
            </a:r>
            <a:r>
              <a:rPr lang="en-US" sz="2800" b="1" dirty="0">
                <a:latin typeface="Garamond" panose="02020404030301010803" pitchFamily="18" charset="0"/>
              </a:rPr>
              <a:t>custody</a:t>
            </a:r>
            <a:r>
              <a:rPr lang="en-US" sz="2800" dirty="0">
                <a:latin typeface="Garamond" panose="02020404030301010803" pitchFamily="18" charset="0"/>
              </a:rPr>
              <a:t> appears within 5 words of </a:t>
            </a:r>
            <a:r>
              <a:rPr lang="en-US" sz="2800" b="1" dirty="0">
                <a:latin typeface="Garamond" panose="02020404030301010803" pitchFamily="18" charset="0"/>
              </a:rPr>
              <a:t>interrogation  </a:t>
            </a:r>
          </a:p>
        </p:txBody>
      </p:sp>
    </p:spTree>
    <p:extLst>
      <p:ext uri="{BB962C8B-B14F-4D97-AF65-F5344CB8AC3E}">
        <p14:creationId xmlns:p14="http://schemas.microsoft.com/office/powerpoint/2010/main" val="4238407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8034" y="297446"/>
            <a:ext cx="5708515" cy="840690"/>
          </a:xfrm>
        </p:spPr>
        <p:txBody>
          <a:bodyPr>
            <a:normAutofit/>
          </a:bodyPr>
          <a:lstStyle/>
          <a:p>
            <a:r>
              <a:rPr lang="en-US" b="1" dirty="0" smtClean="0"/>
              <a:t>“Quotation marks”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9471208"/>
              </p:ext>
            </p:extLst>
          </p:nvPr>
        </p:nvGraphicFramePr>
        <p:xfrm>
          <a:off x="3881336" y="1501112"/>
          <a:ext cx="7714034" cy="4795268"/>
        </p:xfrm>
        <a:graphic>
          <a:graphicData uri="http://schemas.openxmlformats.org/drawingml/2006/table">
            <a:tbl>
              <a:tblPr firstRow="1" bandRow="1">
                <a:tableStyleId>{5C22544A-7EE6-4342-B048-85BDC9FD1C3A}</a:tableStyleId>
              </a:tblPr>
              <a:tblGrid>
                <a:gridCol w="7714034"/>
              </a:tblGrid>
              <a:tr h="541783">
                <a:tc>
                  <a:txBody>
                    <a:bodyPr/>
                    <a:lstStyle/>
                    <a:p>
                      <a:r>
                        <a:rPr lang="en-US" sz="2800" dirty="0" smtClean="0">
                          <a:latin typeface="Garamond" panose="02020404030301010803" pitchFamily="18" charset="0"/>
                        </a:rPr>
                        <a:t>Sample matches:</a:t>
                      </a:r>
                      <a:endParaRPr lang="en-US" sz="2800" dirty="0">
                        <a:latin typeface="Garamond" panose="02020404030301010803" pitchFamily="18" charset="0"/>
                      </a:endParaRPr>
                    </a:p>
                  </a:txBody>
                  <a:tcPr marL="68580" marR="68580"/>
                </a:tc>
              </a:tr>
              <a:tr h="958538">
                <a:tc>
                  <a:txBody>
                    <a:bodyPr/>
                    <a:lstStyle/>
                    <a:p>
                      <a:r>
                        <a:rPr lang="en-US" sz="2400" b="0" dirty="0" smtClean="0">
                          <a:latin typeface="Garamond" panose="02020404030301010803" pitchFamily="18" charset="0"/>
                        </a:rPr>
                        <a:t>. . . that the </a:t>
                      </a:r>
                      <a:r>
                        <a:rPr lang="en-US" sz="2400" b="1" dirty="0" smtClean="0">
                          <a:solidFill>
                            <a:srgbClr val="FF0000"/>
                          </a:solidFill>
                          <a:latin typeface="Garamond" panose="02020404030301010803" pitchFamily="18" charset="0"/>
                        </a:rPr>
                        <a:t>communications privilege </a:t>
                      </a:r>
                      <a:r>
                        <a:rPr lang="en-US" sz="2400" b="0" dirty="0" smtClean="0">
                          <a:latin typeface="Garamond" panose="02020404030301010803" pitchFamily="18" charset="0"/>
                        </a:rPr>
                        <a:t>encompassed within the same statute precludes . . . </a:t>
                      </a:r>
                      <a:endParaRPr lang="en-US" sz="2400" b="0" dirty="0">
                        <a:latin typeface="Garamond" panose="02020404030301010803" pitchFamily="18" charset="0"/>
                      </a:endParaRPr>
                    </a:p>
                  </a:txBody>
                  <a:tcPr marL="68580" marR="68580"/>
                </a:tc>
              </a:tr>
              <a:tr h="1040222">
                <a:tc>
                  <a:txBody>
                    <a:bodyPr/>
                    <a:lstStyle/>
                    <a:p>
                      <a:r>
                        <a:rPr lang="en-US" sz="2400" dirty="0" smtClean="0">
                          <a:latin typeface="Garamond" panose="02020404030301010803" pitchFamily="18" charset="0"/>
                        </a:rPr>
                        <a:t>.</a:t>
                      </a:r>
                      <a:r>
                        <a:rPr lang="en-US" sz="2400" baseline="0" dirty="0" smtClean="0">
                          <a:latin typeface="Garamond" panose="02020404030301010803" pitchFamily="18" charset="0"/>
                        </a:rPr>
                        <a:t> . . </a:t>
                      </a:r>
                      <a:r>
                        <a:rPr lang="en-US" sz="2400" dirty="0" smtClean="0">
                          <a:latin typeface="Garamond" panose="02020404030301010803" pitchFamily="18" charset="0"/>
                        </a:rPr>
                        <a:t>marital </a:t>
                      </a:r>
                      <a:r>
                        <a:rPr lang="en-US" sz="2400" b="1" dirty="0" smtClean="0">
                          <a:solidFill>
                            <a:srgbClr val="FF0000"/>
                          </a:solidFill>
                          <a:latin typeface="Garamond" panose="02020404030301010803" pitchFamily="18" charset="0"/>
                        </a:rPr>
                        <a:t>communications privilege </a:t>
                      </a:r>
                      <a:r>
                        <a:rPr lang="en-US" sz="2400" dirty="0" smtClean="0">
                          <a:latin typeface="Garamond" panose="02020404030301010803" pitchFamily="18" charset="0"/>
                        </a:rPr>
                        <a:t>is not applicable here because Mr. and Mrs. Irons were estranged at the time of the conversations.</a:t>
                      </a:r>
                      <a:endParaRPr lang="en-US" sz="2400" dirty="0">
                        <a:latin typeface="Garamond" panose="02020404030301010803" pitchFamily="18" charset="0"/>
                      </a:endParaRPr>
                    </a:p>
                  </a:txBody>
                  <a:tcPr marL="68580" marR="68580"/>
                </a:tc>
              </a:tr>
              <a:tr h="658197">
                <a:tc>
                  <a:txBody>
                    <a:bodyPr/>
                    <a:lstStyle/>
                    <a:p>
                      <a:r>
                        <a:rPr lang="en-US" sz="2800" b="1" dirty="0" smtClean="0">
                          <a:solidFill>
                            <a:schemeClr val="bg1"/>
                          </a:solidFill>
                          <a:latin typeface="Garamond" panose="02020404030301010803" pitchFamily="18" charset="0"/>
                        </a:rPr>
                        <a:t>Not in search results:</a:t>
                      </a:r>
                      <a:endParaRPr lang="en-US" sz="2800" dirty="0">
                        <a:solidFill>
                          <a:schemeClr val="bg1"/>
                        </a:solidFill>
                        <a:latin typeface="Garamond" panose="02020404030301010803" pitchFamily="18" charset="0"/>
                      </a:endParaRPr>
                    </a:p>
                  </a:txBody>
                  <a:tcPr marL="68580" marR="68580">
                    <a:solidFill>
                      <a:schemeClr val="accent1"/>
                    </a:solidFill>
                  </a:tcPr>
                </a:tc>
              </a:tr>
              <a:tr h="724015">
                <a:tc>
                  <a:txBody>
                    <a:bodyPr/>
                    <a:lstStyle/>
                    <a:p>
                      <a:r>
                        <a:rPr lang="en-US" sz="2400" dirty="0" smtClean="0">
                          <a:latin typeface="Garamond" panose="02020404030301010803" pitchFamily="18" charset="0"/>
                        </a:rPr>
                        <a:t> . . . spouse may enjoy </a:t>
                      </a:r>
                      <a:r>
                        <a:rPr lang="en-US" sz="2400" b="1" dirty="0" smtClean="0">
                          <a:solidFill>
                            <a:srgbClr val="FF0000"/>
                          </a:solidFill>
                          <a:latin typeface="Garamond" panose="02020404030301010803" pitchFamily="18" charset="0"/>
                        </a:rPr>
                        <a:t>marital privilege</a:t>
                      </a:r>
                      <a:r>
                        <a:rPr lang="en-US" sz="2400" b="1" u="sng" dirty="0" smtClean="0">
                          <a:solidFill>
                            <a:srgbClr val="FF0000"/>
                          </a:solidFill>
                          <a:latin typeface="Garamond" panose="02020404030301010803" pitchFamily="18" charset="0"/>
                        </a:rPr>
                        <a:t>s</a:t>
                      </a:r>
                      <a:r>
                        <a:rPr lang="en-US" sz="2400" b="1" dirty="0" smtClean="0">
                          <a:solidFill>
                            <a:srgbClr val="FF0000"/>
                          </a:solidFill>
                          <a:latin typeface="Garamond" panose="02020404030301010803" pitchFamily="18" charset="0"/>
                        </a:rPr>
                        <a:t> </a:t>
                      </a:r>
                      <a:r>
                        <a:rPr lang="en-US" sz="2400" dirty="0" smtClean="0">
                          <a:latin typeface="Garamond" panose="02020404030301010803" pitchFamily="18" charset="0"/>
                        </a:rPr>
                        <a:t>from . . .</a:t>
                      </a:r>
                      <a:endParaRPr lang="en-US" sz="2400" baseline="0" dirty="0" smtClean="0">
                        <a:latin typeface="Garamond" panose="02020404030301010803" pitchFamily="18" charset="0"/>
                      </a:endParaRPr>
                    </a:p>
                  </a:txBody>
                  <a:tcPr marL="68580" marR="68580"/>
                </a:tc>
              </a:tr>
              <a:tr h="724015">
                <a:tc>
                  <a:txBody>
                    <a:bodyPr/>
                    <a:lstStyle/>
                    <a:p>
                      <a:pPr algn="l">
                        <a:spcBef>
                          <a:spcPts val="600"/>
                        </a:spcBef>
                      </a:pPr>
                      <a:r>
                        <a:rPr lang="en-US" sz="2400" i="0" dirty="0" smtClean="0">
                          <a:solidFill>
                            <a:schemeClr val="tx1"/>
                          </a:solidFill>
                          <a:latin typeface="Garamond" panose="02020404030301010803" pitchFamily="18" charset="0"/>
                          <a:sym typeface="Wingdings" pitchFamily="2" charset="2"/>
                        </a:rPr>
                        <a:t>. . . the </a:t>
                      </a:r>
                      <a:r>
                        <a:rPr lang="en-US" sz="2400" b="1" i="0" dirty="0" smtClean="0">
                          <a:solidFill>
                            <a:srgbClr val="FF0000"/>
                          </a:solidFill>
                          <a:latin typeface="Garamond" panose="02020404030301010803" pitchFamily="18" charset="0"/>
                          <a:sym typeface="Wingdings" pitchFamily="2" charset="2"/>
                        </a:rPr>
                        <a:t>marital</a:t>
                      </a:r>
                      <a:r>
                        <a:rPr lang="en-US" sz="2400" i="0" dirty="0" smtClean="0">
                          <a:solidFill>
                            <a:srgbClr val="FF0000"/>
                          </a:solidFill>
                          <a:latin typeface="Garamond" panose="02020404030301010803" pitchFamily="18" charset="0"/>
                          <a:sym typeface="Wingdings" pitchFamily="2" charset="2"/>
                        </a:rPr>
                        <a:t> </a:t>
                      </a:r>
                      <a:r>
                        <a:rPr lang="en-US" sz="2400" i="0" dirty="0" smtClean="0">
                          <a:solidFill>
                            <a:schemeClr val="tx1"/>
                          </a:solidFill>
                          <a:latin typeface="Garamond" panose="02020404030301010803" pitchFamily="18" charset="0"/>
                          <a:sym typeface="Wingdings" pitchFamily="2" charset="2"/>
                        </a:rPr>
                        <a:t>communications </a:t>
                      </a:r>
                      <a:r>
                        <a:rPr lang="en-US" sz="2400" b="1" i="0" dirty="0" smtClean="0">
                          <a:solidFill>
                            <a:srgbClr val="FF0000"/>
                          </a:solidFill>
                          <a:latin typeface="Garamond" panose="02020404030301010803" pitchFamily="18" charset="0"/>
                          <a:sym typeface="Wingdings" pitchFamily="2" charset="2"/>
                        </a:rPr>
                        <a:t>privilege</a:t>
                      </a:r>
                      <a:r>
                        <a:rPr lang="en-US" sz="2400" i="0" dirty="0" smtClean="0">
                          <a:solidFill>
                            <a:schemeClr val="tx1"/>
                          </a:solidFill>
                          <a:latin typeface="Garamond" panose="02020404030301010803" pitchFamily="18" charset="0"/>
                          <a:sym typeface="Wingdings" pitchFamily="2" charset="2"/>
                        </a:rPr>
                        <a:t> may be waived . . . </a:t>
                      </a:r>
                    </a:p>
                  </a:txBody>
                  <a:tcPr marL="68580" marR="68580"/>
                </a:tc>
              </a:tr>
            </a:tbl>
          </a:graphicData>
        </a:graphic>
      </p:graphicFrame>
      <p:sp>
        <p:nvSpPr>
          <p:cNvPr id="4" name="TextBox 3"/>
          <p:cNvSpPr txBox="1"/>
          <p:nvPr/>
        </p:nvSpPr>
        <p:spPr>
          <a:xfrm>
            <a:off x="313879" y="1715780"/>
            <a:ext cx="3567457" cy="2554545"/>
          </a:xfrm>
          <a:prstGeom prst="rect">
            <a:avLst/>
          </a:prstGeom>
          <a:noFill/>
        </p:spPr>
        <p:txBody>
          <a:bodyPr wrap="square" rtlCol="0">
            <a:spAutoFit/>
          </a:bodyPr>
          <a:lstStyle/>
          <a:p>
            <a:r>
              <a:rPr lang="en-US" sz="3200" b="1" dirty="0">
                <a:latin typeface="Garamond" panose="02020404030301010803" pitchFamily="18" charset="0"/>
              </a:rPr>
              <a:t>“communications privilege” — returns only cases with that exact phrase</a:t>
            </a:r>
          </a:p>
        </p:txBody>
      </p:sp>
    </p:spTree>
    <p:extLst>
      <p:ext uri="{BB962C8B-B14F-4D97-AF65-F5344CB8AC3E}">
        <p14:creationId xmlns:p14="http://schemas.microsoft.com/office/powerpoint/2010/main" val="228407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97" y="764373"/>
            <a:ext cx="9222103" cy="879601"/>
          </a:xfrm>
        </p:spPr>
        <p:txBody>
          <a:bodyPr/>
          <a:lstStyle/>
          <a:p>
            <a:r>
              <a:rPr lang="en-US" b="1" dirty="0" smtClean="0"/>
              <a:t>General Note on The Plural Form</a:t>
            </a:r>
            <a:endParaRPr lang="en-US" b="1" i="1" dirty="0"/>
          </a:p>
        </p:txBody>
      </p:sp>
      <p:graphicFrame>
        <p:nvGraphicFramePr>
          <p:cNvPr id="4" name="Diagram 3"/>
          <p:cNvGraphicFramePr/>
          <p:nvPr>
            <p:extLst>
              <p:ext uri="{D42A27DB-BD31-4B8C-83A1-F6EECF244321}">
                <p14:modId xmlns:p14="http://schemas.microsoft.com/office/powerpoint/2010/main" val="3441928116"/>
              </p:ext>
            </p:extLst>
          </p:nvPr>
        </p:nvGraphicFramePr>
        <p:xfrm>
          <a:off x="2284097" y="2036728"/>
          <a:ext cx="8688703" cy="4461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9156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348" y="482271"/>
            <a:ext cx="7868055" cy="753142"/>
          </a:xfrm>
        </p:spPr>
        <p:txBody>
          <a:bodyPr/>
          <a:lstStyle/>
          <a:p>
            <a:r>
              <a:rPr lang="en-US" b="1" dirty="0" smtClean="0"/>
              <a:t>Root expander (*, !) — mar*</a:t>
            </a:r>
            <a:endParaRPr lang="en-US" b="1" dirty="0"/>
          </a:p>
        </p:txBody>
      </p:sp>
      <p:sp>
        <p:nvSpPr>
          <p:cNvPr id="5" name="TextBox 4"/>
          <p:cNvSpPr txBox="1"/>
          <p:nvPr/>
        </p:nvSpPr>
        <p:spPr>
          <a:xfrm>
            <a:off x="4336550" y="1423737"/>
            <a:ext cx="5763803" cy="830997"/>
          </a:xfrm>
          <a:prstGeom prst="rect">
            <a:avLst/>
          </a:prstGeom>
          <a:noFill/>
        </p:spPr>
        <p:txBody>
          <a:bodyPr wrap="square" rtlCol="0">
            <a:spAutoFit/>
          </a:bodyPr>
          <a:lstStyle/>
          <a:p>
            <a:r>
              <a:rPr lang="en-US" sz="2400" b="1" dirty="0">
                <a:latin typeface="Garamond" panose="02020404030301010803" pitchFamily="18" charset="0"/>
              </a:rPr>
              <a:t>Return cases with at least one word that begins with “mar.” </a:t>
            </a:r>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l="15929" t="1099" r="34780" b="60080"/>
          <a:stretch/>
        </p:blipFill>
        <p:spPr>
          <a:xfrm>
            <a:off x="262647" y="1562439"/>
            <a:ext cx="3198417" cy="4813292"/>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336550" y="2607936"/>
            <a:ext cx="6568155" cy="4093428"/>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Garamond" panose="02020404030301010803" pitchFamily="18" charset="0"/>
              </a:rPr>
              <a:t>Pros:</a:t>
            </a:r>
          </a:p>
          <a:p>
            <a:pPr marL="742950" lvl="1" indent="-285750">
              <a:buFont typeface="Arial" panose="020B0604020202020204" pitchFamily="34" charset="0"/>
              <a:buChar char="•"/>
            </a:pPr>
            <a:r>
              <a:rPr lang="en-US" sz="2800" dirty="0">
                <a:latin typeface="Garamond" panose="02020404030301010803" pitchFamily="18" charset="0"/>
              </a:rPr>
              <a:t>Useful for plurals, different tenses, gerunds, etc.</a:t>
            </a:r>
          </a:p>
          <a:p>
            <a:pPr marL="285750" indent="-285750">
              <a:buFont typeface="Arial" panose="020B0604020202020204" pitchFamily="34" charset="0"/>
              <a:buChar char="•"/>
            </a:pPr>
            <a:r>
              <a:rPr lang="en-US" sz="2800" dirty="0">
                <a:latin typeface="Garamond" panose="02020404030301010803" pitchFamily="18" charset="0"/>
              </a:rPr>
              <a:t>Cons:</a:t>
            </a:r>
          </a:p>
          <a:p>
            <a:pPr marL="742950" lvl="1" indent="-285750">
              <a:buFont typeface="Arial" panose="020B0604020202020204" pitchFamily="34" charset="0"/>
              <a:buChar char="•"/>
            </a:pPr>
            <a:r>
              <a:rPr lang="en-US" sz="2800" dirty="0">
                <a:latin typeface="Garamond" panose="02020404030301010803" pitchFamily="18" charset="0"/>
              </a:rPr>
              <a:t>Can slow down search times – if you just want to search plurals, OR is faster</a:t>
            </a:r>
          </a:p>
          <a:p>
            <a:pPr marL="742950" lvl="1" indent="-285750">
              <a:buFont typeface="Arial" panose="020B0604020202020204" pitchFamily="34" charset="0"/>
              <a:buChar char="•"/>
            </a:pPr>
            <a:r>
              <a:rPr lang="en-US" sz="2800" dirty="0">
                <a:latin typeface="Garamond" panose="02020404030301010803" pitchFamily="18" charset="0"/>
              </a:rPr>
              <a:t>Can be over-inclusive — see, e.g., maritime in this search.</a:t>
            </a:r>
          </a:p>
          <a:p>
            <a:pPr marL="285750" indent="-285750">
              <a:buFont typeface="Arial" panose="020B0604020202020204" pitchFamily="34" charset="0"/>
              <a:buChar char="•"/>
            </a:pPr>
            <a:endParaRPr lang="en-US" dirty="0">
              <a:latin typeface="Garamond" panose="02020404030301010803"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51592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242" y="453088"/>
            <a:ext cx="5406957" cy="578044"/>
          </a:xfrm>
        </p:spPr>
        <p:txBody>
          <a:bodyPr>
            <a:normAutofit fontScale="90000"/>
          </a:bodyPr>
          <a:lstStyle/>
          <a:p>
            <a:r>
              <a:rPr lang="en-US" b="1" dirty="0" smtClean="0"/>
              <a:t>Order of Operations</a:t>
            </a:r>
            <a:endParaRPr lang="en-US" b="1" dirty="0"/>
          </a:p>
        </p:txBody>
      </p:sp>
      <p:graphicFrame>
        <p:nvGraphicFramePr>
          <p:cNvPr id="5" name="Diagram 4"/>
          <p:cNvGraphicFramePr/>
          <p:nvPr>
            <p:extLst>
              <p:ext uri="{D42A27DB-BD31-4B8C-83A1-F6EECF244321}">
                <p14:modId xmlns:p14="http://schemas.microsoft.com/office/powerpoint/2010/main" val="995192617"/>
              </p:ext>
            </p:extLst>
          </p:nvPr>
        </p:nvGraphicFramePr>
        <p:xfrm>
          <a:off x="2637817" y="1636660"/>
          <a:ext cx="8868383" cy="4900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712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263" y="509081"/>
            <a:ext cx="7527587" cy="1217576"/>
          </a:xfrm>
        </p:spPr>
        <p:txBody>
          <a:bodyPr>
            <a:normAutofit fontScale="90000"/>
          </a:bodyPr>
          <a:lstStyle/>
          <a:p>
            <a:r>
              <a:rPr lang="en-US" b="1" dirty="0" smtClean="0"/>
              <a:t>Parentheses — what happens when the user does not use it</a:t>
            </a:r>
            <a:endParaRPr lang="en-US" b="1" dirty="0"/>
          </a:p>
        </p:txBody>
      </p:sp>
      <p:sp>
        <p:nvSpPr>
          <p:cNvPr id="4" name="Text Placeholder 3"/>
          <p:cNvSpPr>
            <a:spLocks noGrp="1"/>
          </p:cNvSpPr>
          <p:nvPr>
            <p:ph type="body" idx="1"/>
          </p:nvPr>
        </p:nvSpPr>
        <p:spPr/>
        <p:txBody>
          <a:bodyPr>
            <a:normAutofit lnSpcReduction="10000"/>
          </a:bodyPr>
          <a:lstStyle/>
          <a:p>
            <a:r>
              <a:rPr lang="en-US" sz="2400" dirty="0" smtClean="0"/>
              <a:t>What the user entered: </a:t>
            </a:r>
          </a:p>
          <a:p>
            <a:r>
              <a:rPr lang="en-US" sz="2400" b="1" dirty="0" smtClean="0">
                <a:solidFill>
                  <a:srgbClr val="C00000"/>
                </a:solidFill>
                <a:latin typeface="Garamond" panose="02020404030301010803" pitchFamily="18" charset="0"/>
              </a:rPr>
              <a:t>car </a:t>
            </a:r>
            <a:r>
              <a:rPr lang="en-US" sz="2400" b="1" dirty="0">
                <a:solidFill>
                  <a:srgbClr val="C00000"/>
                </a:solidFill>
                <a:latin typeface="Garamond" panose="02020404030301010803" pitchFamily="18" charset="0"/>
              </a:rPr>
              <a:t>OR vehicle AND </a:t>
            </a:r>
            <a:r>
              <a:rPr lang="en-US" sz="2400" b="1" dirty="0" smtClean="0">
                <a:solidFill>
                  <a:srgbClr val="C00000"/>
                </a:solidFill>
                <a:latin typeface="Garamond" panose="02020404030301010803" pitchFamily="18" charset="0"/>
              </a:rPr>
              <a:t>getaway</a:t>
            </a:r>
            <a:endParaRPr lang="en-US" sz="2400" b="1" dirty="0">
              <a:solidFill>
                <a:srgbClr val="C00000"/>
              </a:solidFill>
              <a:latin typeface="Garamond" panose="02020404030301010803" pitchFamily="18" charset="0"/>
            </a:endParaRPr>
          </a:p>
        </p:txBody>
      </p:sp>
      <p:sp>
        <p:nvSpPr>
          <p:cNvPr id="6" name="Text Placeholder 5"/>
          <p:cNvSpPr>
            <a:spLocks noGrp="1"/>
          </p:cNvSpPr>
          <p:nvPr>
            <p:ph type="body" sz="quarter" idx="3"/>
          </p:nvPr>
        </p:nvSpPr>
        <p:spPr>
          <a:xfrm>
            <a:off x="6974927" y="2178881"/>
            <a:ext cx="5105400" cy="753951"/>
          </a:xfrm>
        </p:spPr>
        <p:txBody>
          <a:bodyPr>
            <a:normAutofit/>
          </a:bodyPr>
          <a:lstStyle/>
          <a:p>
            <a:r>
              <a:rPr lang="en-US" sz="2400" dirty="0" smtClean="0"/>
              <a:t>What the Search actually saw: </a:t>
            </a:r>
            <a:r>
              <a:rPr lang="en-US" sz="2400" b="1" dirty="0">
                <a:solidFill>
                  <a:srgbClr val="C00000"/>
                </a:solidFill>
                <a:latin typeface="Garamond" panose="02020404030301010803" pitchFamily="18" charset="0"/>
              </a:rPr>
              <a:t>car OR vehicle AND </a:t>
            </a:r>
            <a:r>
              <a:rPr lang="en-US" sz="2400" b="1" dirty="0" smtClean="0">
                <a:solidFill>
                  <a:srgbClr val="C00000"/>
                </a:solidFill>
                <a:latin typeface="Garamond" panose="02020404030301010803" pitchFamily="18" charset="0"/>
              </a:rPr>
              <a:t>getaway</a:t>
            </a:r>
            <a:endParaRPr lang="en-US" sz="2400" b="1" dirty="0">
              <a:solidFill>
                <a:srgbClr val="C00000"/>
              </a:solidFill>
              <a:latin typeface="Garamond" panose="02020404030301010803" pitchFamily="18" charset="0"/>
            </a:endParaRPr>
          </a:p>
        </p:txBody>
      </p:sp>
      <p:pic>
        <p:nvPicPr>
          <p:cNvPr id="11" name="Content Placeholder 10"/>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49621" t="4237" r="-761" b="3824"/>
          <a:stretch/>
        </p:blipFill>
        <p:spPr>
          <a:xfrm>
            <a:off x="6974927" y="3132137"/>
            <a:ext cx="4134060" cy="3421743"/>
          </a:xfrm>
          <a:prstGeom prst="rect">
            <a:avLst/>
          </a:prstGeom>
        </p:spPr>
      </p:pic>
      <p:pic>
        <p:nvPicPr>
          <p:cNvPr id="12" name="Content Placeholder 11"/>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54309"/>
          <a:stretch/>
        </p:blipFill>
        <p:spPr>
          <a:xfrm>
            <a:off x="914409" y="3132137"/>
            <a:ext cx="3627913" cy="3655593"/>
          </a:xfrm>
          <a:prstGeom prst="rect">
            <a:avLst/>
          </a:prstGeom>
        </p:spPr>
      </p:pic>
    </p:spTree>
    <p:extLst>
      <p:ext uri="{BB962C8B-B14F-4D97-AF65-F5344CB8AC3E}">
        <p14:creationId xmlns:p14="http://schemas.microsoft.com/office/powerpoint/2010/main" val="473698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982" y="587529"/>
            <a:ext cx="8048017" cy="550607"/>
          </a:xfrm>
        </p:spPr>
        <p:txBody>
          <a:bodyPr>
            <a:normAutofit fontScale="90000"/>
          </a:bodyPr>
          <a:lstStyle/>
          <a:p>
            <a:r>
              <a:rPr lang="en-US" b="1" dirty="0" smtClean="0"/>
              <a:t>Subtle but important distinction</a:t>
            </a:r>
            <a:endParaRPr lang="en-US" b="1" dirty="0"/>
          </a:p>
        </p:txBody>
      </p:sp>
      <p:sp>
        <p:nvSpPr>
          <p:cNvPr id="5" name="Content Placeholder 2"/>
          <p:cNvSpPr txBox="1">
            <a:spLocks/>
          </p:cNvSpPr>
          <p:nvPr/>
        </p:nvSpPr>
        <p:spPr>
          <a:xfrm>
            <a:off x="6125805" y="1936802"/>
            <a:ext cx="5090185" cy="93190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a:latin typeface="Garamond" panose="02020404030301010803" pitchFamily="18" charset="0"/>
              </a:rPr>
              <a:t>Incorrect:</a:t>
            </a:r>
          </a:p>
          <a:p>
            <a:pPr algn="ctr"/>
            <a:r>
              <a:rPr lang="en-US" sz="2400" b="1" dirty="0">
                <a:solidFill>
                  <a:srgbClr val="C00000"/>
                </a:solidFill>
                <a:latin typeface="Garamond" panose="02020404030301010803" pitchFamily="18" charset="0"/>
              </a:rPr>
              <a:t>car OR (vehicle AND getaway)</a:t>
            </a:r>
          </a:p>
        </p:txBody>
      </p:sp>
      <p:sp>
        <p:nvSpPr>
          <p:cNvPr id="6" name="Content Placeholder 2"/>
          <p:cNvSpPr txBox="1">
            <a:spLocks/>
          </p:cNvSpPr>
          <p:nvPr/>
        </p:nvSpPr>
        <p:spPr>
          <a:xfrm>
            <a:off x="1441936" y="1932641"/>
            <a:ext cx="4851859" cy="94022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a:latin typeface="Garamond" panose="02020404030301010803" pitchFamily="18" charset="0"/>
              </a:rPr>
              <a:t>Correct:</a:t>
            </a:r>
          </a:p>
          <a:p>
            <a:pPr algn="ctr"/>
            <a:r>
              <a:rPr lang="en-US" sz="2400" b="1" dirty="0">
                <a:solidFill>
                  <a:srgbClr val="C00000"/>
                </a:solidFill>
                <a:latin typeface="Garamond" panose="02020404030301010803" pitchFamily="18" charset="0"/>
              </a:rPr>
              <a:t>(car OR vehicle) AND getaway</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1937" y="2868708"/>
            <a:ext cx="9774053" cy="3825169"/>
          </a:xfrm>
        </p:spPr>
      </p:pic>
    </p:spTree>
    <p:extLst>
      <p:ext uri="{BB962C8B-B14F-4D97-AF65-F5344CB8AC3E}">
        <p14:creationId xmlns:p14="http://schemas.microsoft.com/office/powerpoint/2010/main" val="1930940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097" y="676824"/>
            <a:ext cx="8094903" cy="519678"/>
          </a:xfrm>
        </p:spPr>
        <p:txBody>
          <a:bodyPr>
            <a:normAutofit fontScale="90000"/>
          </a:bodyPr>
          <a:lstStyle/>
          <a:p>
            <a:pPr algn="l"/>
            <a:r>
              <a:rPr lang="en-US" b="1" dirty="0" smtClean="0"/>
              <a:t>Advanced Order of Operations</a:t>
            </a:r>
            <a:endParaRPr lang="en-US" b="1" dirty="0"/>
          </a:p>
        </p:txBody>
      </p:sp>
      <p:sp>
        <p:nvSpPr>
          <p:cNvPr id="5" name="Title 3"/>
          <p:cNvSpPr txBox="1">
            <a:spLocks/>
          </p:cNvSpPr>
          <p:nvPr/>
        </p:nvSpPr>
        <p:spPr>
          <a:xfrm>
            <a:off x="2346961" y="1737360"/>
            <a:ext cx="8052099" cy="4609652"/>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lumMod val="85000"/>
                    <a:lumOff val="15000"/>
                  </a:schemeClr>
                </a:solidFill>
                <a:latin typeface="Garamond" panose="02020404030301010803" pitchFamily="18" charset="0"/>
              </a:rPr>
              <a:t>Consider the following searches:</a:t>
            </a:r>
          </a:p>
          <a:p>
            <a:endParaRPr lang="en-US" sz="3200" dirty="0">
              <a:solidFill>
                <a:schemeClr val="tx1">
                  <a:lumMod val="85000"/>
                  <a:lumOff val="15000"/>
                </a:schemeClr>
              </a:solidFill>
              <a:latin typeface="Garamond" panose="02020404030301010803" pitchFamily="18" charset="0"/>
            </a:endParaRPr>
          </a:p>
          <a:p>
            <a:r>
              <a:rPr lang="en-US" sz="3200" dirty="0">
                <a:solidFill>
                  <a:schemeClr val="tx1">
                    <a:lumMod val="85000"/>
                    <a:lumOff val="15000"/>
                  </a:schemeClr>
                </a:solidFill>
                <a:latin typeface="Calibri Light" panose="020F0302020204030204" pitchFamily="34" charset="0"/>
              </a:rPr>
              <a:t>Rule* /5 “803(5)” AND knowledge OR recall NOT memory</a:t>
            </a:r>
          </a:p>
          <a:p>
            <a:endParaRPr lang="en-US" sz="4000" dirty="0">
              <a:solidFill>
                <a:schemeClr val="tx1">
                  <a:lumMod val="85000"/>
                  <a:lumOff val="15000"/>
                </a:schemeClr>
              </a:solidFill>
              <a:latin typeface="Calibri Light" panose="020F0302020204030204" pitchFamily="34" charset="0"/>
            </a:endParaRPr>
          </a:p>
          <a:p>
            <a:r>
              <a:rPr lang="en-US" sz="3200" dirty="0">
                <a:solidFill>
                  <a:schemeClr val="tx1">
                    <a:lumMod val="85000"/>
                    <a:lumOff val="15000"/>
                  </a:schemeClr>
                </a:solidFill>
                <a:latin typeface="Calibri Light" panose="020F0302020204030204" pitchFamily="34" charset="0"/>
              </a:rPr>
              <a:t>knowledge OR recall NOT memory AND Rule* /5 “803(5)”</a:t>
            </a:r>
          </a:p>
          <a:p>
            <a:endParaRPr lang="en-US" sz="4000" dirty="0">
              <a:solidFill>
                <a:schemeClr val="tx1">
                  <a:lumMod val="85000"/>
                  <a:lumOff val="15000"/>
                </a:schemeClr>
              </a:solidFill>
              <a:latin typeface="Calibri Light" panose="020F0302020204030204" pitchFamily="34" charset="0"/>
            </a:endParaRPr>
          </a:p>
          <a:p>
            <a:r>
              <a:rPr lang="en-US" sz="3200" dirty="0">
                <a:solidFill>
                  <a:schemeClr val="tx1">
                    <a:lumMod val="85000"/>
                    <a:lumOff val="15000"/>
                  </a:schemeClr>
                </a:solidFill>
                <a:latin typeface="Calibri Light" panose="020F0302020204030204" pitchFamily="34" charset="0"/>
              </a:rPr>
              <a:t>Rule* /5 “803(5)” AND (knowledge OR recall) NOT memory</a:t>
            </a:r>
          </a:p>
          <a:p>
            <a:endParaRPr lang="en-US" sz="3200" dirty="0">
              <a:solidFill>
                <a:schemeClr val="tx1">
                  <a:lumMod val="85000"/>
                  <a:lumOff val="15000"/>
                </a:schemeClr>
              </a:solidFill>
              <a:latin typeface="HelveticaNeue LT 35 Thin" panose="020B0403020202020204" pitchFamily="34" charset="0"/>
            </a:endParaRPr>
          </a:p>
        </p:txBody>
      </p:sp>
      <p:sp>
        <p:nvSpPr>
          <p:cNvPr id="13" name="TextBox 12"/>
          <p:cNvSpPr txBox="1"/>
          <p:nvPr/>
        </p:nvSpPr>
        <p:spPr>
          <a:xfrm>
            <a:off x="1863805" y="2407631"/>
            <a:ext cx="542136" cy="584775"/>
          </a:xfrm>
          <a:prstGeom prst="rect">
            <a:avLst/>
          </a:prstGeom>
          <a:noFill/>
        </p:spPr>
        <p:txBody>
          <a:bodyPr wrap="none" rtlCol="0">
            <a:spAutoFit/>
          </a:bodyPr>
          <a:lstStyle/>
          <a:p>
            <a:r>
              <a:rPr lang="en-US" sz="3200" dirty="0">
                <a:solidFill>
                  <a:schemeClr val="accent1"/>
                </a:solidFill>
                <a:latin typeface="HelveticaNeue LT 35 Thin" panose="020B0403020202020204" pitchFamily="34" charset="0"/>
              </a:rPr>
              <a:t>A:</a:t>
            </a:r>
          </a:p>
        </p:txBody>
      </p:sp>
      <p:sp>
        <p:nvSpPr>
          <p:cNvPr id="14" name="TextBox 13"/>
          <p:cNvSpPr txBox="1"/>
          <p:nvPr/>
        </p:nvSpPr>
        <p:spPr>
          <a:xfrm>
            <a:off x="1849378" y="3662677"/>
            <a:ext cx="556563" cy="584775"/>
          </a:xfrm>
          <a:prstGeom prst="rect">
            <a:avLst/>
          </a:prstGeom>
          <a:noFill/>
        </p:spPr>
        <p:txBody>
          <a:bodyPr wrap="none" rtlCol="0">
            <a:spAutoFit/>
          </a:bodyPr>
          <a:lstStyle/>
          <a:p>
            <a:r>
              <a:rPr lang="en-US" sz="3200" dirty="0">
                <a:solidFill>
                  <a:schemeClr val="accent1"/>
                </a:solidFill>
                <a:latin typeface="HelveticaNeue LT 35 Thin" panose="020B0403020202020204" pitchFamily="34" charset="0"/>
              </a:rPr>
              <a:t>B:</a:t>
            </a:r>
          </a:p>
        </p:txBody>
      </p:sp>
      <p:sp>
        <p:nvSpPr>
          <p:cNvPr id="15" name="TextBox 14"/>
          <p:cNvSpPr txBox="1"/>
          <p:nvPr/>
        </p:nvSpPr>
        <p:spPr>
          <a:xfrm>
            <a:off x="1804494" y="5079660"/>
            <a:ext cx="587020" cy="584775"/>
          </a:xfrm>
          <a:prstGeom prst="rect">
            <a:avLst/>
          </a:prstGeom>
          <a:noFill/>
        </p:spPr>
        <p:txBody>
          <a:bodyPr wrap="none" rtlCol="0">
            <a:spAutoFit/>
          </a:bodyPr>
          <a:lstStyle/>
          <a:p>
            <a:r>
              <a:rPr lang="en-US" sz="3200" dirty="0">
                <a:solidFill>
                  <a:schemeClr val="accent1"/>
                </a:solidFill>
                <a:latin typeface="HelveticaNeue LT 35 Thin" panose="020B0403020202020204" pitchFamily="34" charset="0"/>
              </a:rPr>
              <a:t>C:</a:t>
            </a:r>
          </a:p>
        </p:txBody>
      </p:sp>
      <p:sp>
        <p:nvSpPr>
          <p:cNvPr id="16" name="TextBox 15"/>
          <p:cNvSpPr txBox="1"/>
          <p:nvPr/>
        </p:nvSpPr>
        <p:spPr>
          <a:xfrm>
            <a:off x="1422780" y="6007812"/>
            <a:ext cx="8810553" cy="461665"/>
          </a:xfrm>
          <a:prstGeom prst="rect">
            <a:avLst/>
          </a:prstGeom>
          <a:noFill/>
        </p:spPr>
        <p:txBody>
          <a:bodyPr wrap="none" rtlCol="0">
            <a:spAutoFit/>
          </a:bodyPr>
          <a:lstStyle/>
          <a:p>
            <a:r>
              <a:rPr lang="en-US" sz="2400" i="1" dirty="0">
                <a:latin typeface="Garamond" panose="02020404030301010803" pitchFamily="18" charset="0"/>
              </a:rPr>
              <a:t>A (wrong): 157,342 results; B (wrong): 1,038,488 results; C (right): </a:t>
            </a:r>
            <a:r>
              <a:rPr lang="en-US" sz="2400" b="1" i="1" dirty="0">
                <a:latin typeface="Garamond" panose="02020404030301010803" pitchFamily="18" charset="0"/>
              </a:rPr>
              <a:t>99 results  </a:t>
            </a:r>
          </a:p>
        </p:txBody>
      </p:sp>
    </p:spTree>
    <p:extLst>
      <p:ext uri="{BB962C8B-B14F-4D97-AF65-F5344CB8AC3E}">
        <p14:creationId xmlns:p14="http://schemas.microsoft.com/office/powerpoint/2010/main" val="728683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396" y="482271"/>
            <a:ext cx="6126804" cy="1122793"/>
          </a:xfrm>
        </p:spPr>
        <p:txBody>
          <a:bodyPr/>
          <a:lstStyle/>
          <a:p>
            <a:r>
              <a:rPr lang="en-US" b="1" dirty="0" smtClean="0"/>
              <a:t>Boolean Searching</a:t>
            </a:r>
            <a:endParaRPr lang="en-US" b="1" dirty="0"/>
          </a:p>
        </p:txBody>
      </p:sp>
      <p:sp>
        <p:nvSpPr>
          <p:cNvPr id="3" name="Content Placeholder 2"/>
          <p:cNvSpPr>
            <a:spLocks noGrp="1"/>
          </p:cNvSpPr>
          <p:nvPr>
            <p:ph sz="half" idx="1"/>
          </p:nvPr>
        </p:nvSpPr>
        <p:spPr/>
        <p:txBody>
          <a:bodyPr/>
          <a:lstStyle/>
          <a:p>
            <a:r>
              <a:rPr lang="en-US" dirty="0" smtClean="0"/>
              <a:t>Uses specific, pre-defined operators to specify which search terms are important and how they should be related.</a:t>
            </a:r>
          </a:p>
          <a:p>
            <a:r>
              <a:rPr lang="en-US" b="1" dirty="0" smtClean="0"/>
              <a:t>Examples:</a:t>
            </a:r>
          </a:p>
          <a:p>
            <a:pPr lvl="1"/>
            <a:r>
              <a:rPr lang="en-US" dirty="0" smtClean="0">
                <a:latin typeface="+mj-lt"/>
              </a:rPr>
              <a:t>Fire and apprentice</a:t>
            </a:r>
          </a:p>
          <a:p>
            <a:pPr lvl="1"/>
            <a:r>
              <a:rPr lang="en-US" dirty="0" smtClean="0">
                <a:latin typeface="+mj-lt"/>
              </a:rPr>
              <a:t>Fraud not criminal</a:t>
            </a:r>
          </a:p>
          <a:p>
            <a:pPr lvl="1"/>
            <a:r>
              <a:rPr lang="en-US" dirty="0">
                <a:solidFill>
                  <a:schemeClr val="tx1">
                    <a:lumMod val="85000"/>
                    <a:lumOff val="15000"/>
                  </a:schemeClr>
                </a:solidFill>
                <a:latin typeface="+mj-lt"/>
              </a:rPr>
              <a:t>Rule* /5 “803(5)” AND knowledge OR recall NOT </a:t>
            </a:r>
            <a:r>
              <a:rPr lang="en-US" dirty="0" smtClean="0">
                <a:solidFill>
                  <a:schemeClr val="tx1">
                    <a:lumMod val="85000"/>
                    <a:lumOff val="15000"/>
                  </a:schemeClr>
                </a:solidFill>
                <a:latin typeface="+mj-lt"/>
              </a:rPr>
              <a:t>memory</a:t>
            </a:r>
            <a:endParaRPr lang="en-US" dirty="0">
              <a:solidFill>
                <a:schemeClr val="tx1">
                  <a:lumMod val="85000"/>
                  <a:lumOff val="15000"/>
                </a:schemeClr>
              </a:solidFill>
              <a:latin typeface="+mj-lt"/>
            </a:endParaRPr>
          </a:p>
        </p:txBody>
      </p:sp>
      <p:sp>
        <p:nvSpPr>
          <p:cNvPr id="4" name="Content Placeholder 3"/>
          <p:cNvSpPr>
            <a:spLocks noGrp="1"/>
          </p:cNvSpPr>
          <p:nvPr>
            <p:ph sz="half" idx="2"/>
          </p:nvPr>
        </p:nvSpPr>
        <p:spPr/>
        <p:txBody>
          <a:bodyPr/>
          <a:lstStyle/>
          <a:p>
            <a:r>
              <a:rPr lang="en-US" b="1" dirty="0" smtClean="0"/>
              <a:t>Benefits:</a:t>
            </a:r>
          </a:p>
          <a:p>
            <a:pPr lvl="1"/>
            <a:r>
              <a:rPr lang="en-US" dirty="0" smtClean="0"/>
              <a:t>High-level precision</a:t>
            </a:r>
          </a:p>
          <a:p>
            <a:r>
              <a:rPr lang="en-US" b="1" dirty="0" smtClean="0"/>
              <a:t>Downsides:</a:t>
            </a:r>
          </a:p>
          <a:p>
            <a:pPr lvl="1"/>
            <a:r>
              <a:rPr lang="en-US" dirty="0" smtClean="0"/>
              <a:t>Requires consideration as to what terms are important</a:t>
            </a:r>
          </a:p>
          <a:p>
            <a:pPr lvl="1"/>
            <a:r>
              <a:rPr lang="en-US" dirty="0" smtClean="0"/>
              <a:t>Requires review of search terms to ensure correct operators are used for the desired relationship of terms.</a:t>
            </a:r>
            <a:endParaRPr lang="en-US" dirty="0"/>
          </a:p>
        </p:txBody>
      </p:sp>
    </p:spTree>
    <p:extLst>
      <p:ext uri="{BB962C8B-B14F-4D97-AF65-F5344CB8AC3E}">
        <p14:creationId xmlns:p14="http://schemas.microsoft.com/office/powerpoint/2010/main" val="1738435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4265181997"/>
              </p:ext>
            </p:extLst>
          </p:nvPr>
        </p:nvGraphicFramePr>
        <p:xfrm>
          <a:off x="1712795" y="187187"/>
          <a:ext cx="8707626" cy="6670813"/>
        </p:xfrm>
        <a:graphic>
          <a:graphicData uri="http://schemas.openxmlformats.org/drawingml/2006/table">
            <a:tbl>
              <a:tblPr firstRow="1" bandRow="1">
                <a:tableStyleId>{69012ECD-51FC-41F1-AA8D-1B2483CD663E}</a:tableStyleId>
              </a:tblPr>
              <a:tblGrid>
                <a:gridCol w="3891012"/>
                <a:gridCol w="897594"/>
                <a:gridCol w="3919020"/>
              </a:tblGrid>
              <a:tr h="0">
                <a:tc>
                  <a:txBody>
                    <a:bodyPr/>
                    <a:lstStyle/>
                    <a:p>
                      <a:pPr algn="ctr"/>
                      <a:r>
                        <a:rPr lang="en-US" sz="3200" u="sng" dirty="0" smtClean="0"/>
                        <a:t>Concept</a:t>
                      </a:r>
                      <a:endParaRPr lang="en-US" sz="3200" u="sng" dirty="0">
                        <a:solidFill>
                          <a:schemeClr val="tx1"/>
                        </a:solidFill>
                        <a:latin typeface="Garamond" panose="02020404030301010803" pitchFamily="18" charset="0"/>
                      </a:endParaRPr>
                    </a:p>
                  </a:txBody>
                  <a:tcPr marL="68580" marR="68580"/>
                </a:tc>
                <a:tc>
                  <a:txBody>
                    <a:bodyPr/>
                    <a:lstStyle/>
                    <a:p>
                      <a:pPr algn="ctr"/>
                      <a:endParaRPr lang="en-US" sz="3200" u="sng" dirty="0">
                        <a:solidFill>
                          <a:schemeClr val="accent1"/>
                        </a:solidFill>
                        <a:latin typeface="Garamond" panose="02020404030301010803" pitchFamily="18" charset="0"/>
                      </a:endParaRPr>
                    </a:p>
                  </a:txBody>
                  <a:tcPr marL="68580" marR="68580"/>
                </a:tc>
                <a:tc>
                  <a:txBody>
                    <a:bodyPr/>
                    <a:lstStyle/>
                    <a:p>
                      <a:pPr algn="ctr"/>
                      <a:r>
                        <a:rPr lang="en-US" sz="3200" u="sng" dirty="0" smtClean="0"/>
                        <a:t>Keyword and operator</a:t>
                      </a:r>
                      <a:endParaRPr lang="en-US" sz="3200" u="sng" dirty="0">
                        <a:solidFill>
                          <a:schemeClr val="tx1"/>
                        </a:solidFill>
                        <a:latin typeface="Garamond" panose="02020404030301010803" pitchFamily="18" charset="0"/>
                      </a:endParaRPr>
                    </a:p>
                  </a:txBody>
                  <a:tcPr marL="68580" marR="68580"/>
                </a:tc>
              </a:tr>
              <a:tr h="634546">
                <a:tc>
                  <a:txBody>
                    <a:bodyPr/>
                    <a:lstStyle/>
                    <a:p>
                      <a:pPr algn="r"/>
                      <a:r>
                        <a:rPr lang="en-US" sz="3200" dirty="0" smtClean="0"/>
                        <a:t>Testimonial privilege</a:t>
                      </a:r>
                      <a:endParaRPr lang="en-US" sz="3200" dirty="0">
                        <a:solidFill>
                          <a:schemeClr val="bg1"/>
                        </a:solidFill>
                        <a:latin typeface="HelveticaNeue LT 35 Thin" panose="020B0403020202020204" pitchFamily="34" charset="0"/>
                      </a:endParaRPr>
                    </a:p>
                  </a:txBody>
                  <a:tcPr marL="68580" marR="68580">
                    <a:lnR w="12700" cap="flat" cmpd="sng" algn="ctr">
                      <a:solidFill>
                        <a:schemeClr val="accent1"/>
                      </a:solidFill>
                      <a:prstDash val="solid"/>
                      <a:round/>
                      <a:headEnd type="none" w="med" len="med"/>
                      <a:tailEnd type="none" w="med" len="med"/>
                    </a:lnR>
                    <a:solidFill>
                      <a:schemeClr val="bg1"/>
                    </a:solidFill>
                  </a:tcPr>
                </a:tc>
                <a:tc rowSpan="2">
                  <a:txBody>
                    <a:bodyPr/>
                    <a:lstStyle/>
                    <a:p>
                      <a:pPr algn="ctr"/>
                      <a:r>
                        <a:rPr lang="en-US" sz="4400" dirty="0" smtClean="0">
                          <a:sym typeface="Wingdings" pitchFamily="2" charset="2"/>
                        </a:rPr>
                        <a:t></a:t>
                      </a:r>
                      <a:endParaRPr lang="en-US" sz="4400" b="1" dirty="0">
                        <a:solidFill>
                          <a:schemeClr val="bg1"/>
                        </a:solidFill>
                        <a:latin typeface="HelveticaNeue LT 35 Thin" panose="020B0403020202020204" pitchFamily="34" charset="0"/>
                      </a:endParaRPr>
                    </a:p>
                  </a:txBody>
                  <a:tcPr marL="68580" marR="6858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solidFill>
                  </a:tcPr>
                </a:tc>
                <a:tc rowSpan="2">
                  <a:txBody>
                    <a:bodyPr/>
                    <a:lstStyle/>
                    <a:p>
                      <a:pPr algn="l"/>
                      <a:r>
                        <a:rPr lang="en-US" sz="3200" dirty="0" smtClean="0"/>
                        <a:t>(</a:t>
                      </a:r>
                      <a:r>
                        <a:rPr lang="en-US" sz="3200" dirty="0" err="1" smtClean="0"/>
                        <a:t>testimon</a:t>
                      </a:r>
                      <a:r>
                        <a:rPr lang="en-US" sz="3200" dirty="0" smtClean="0"/>
                        <a:t>* or marital) /3</a:t>
                      </a:r>
                      <a:r>
                        <a:rPr lang="en-US" sz="3200" baseline="0" dirty="0" smtClean="0"/>
                        <a:t> </a:t>
                      </a:r>
                      <a:r>
                        <a:rPr lang="en-US" sz="3200" baseline="0" dirty="0" err="1" smtClean="0"/>
                        <a:t>privileg</a:t>
                      </a:r>
                      <a:r>
                        <a:rPr lang="en-US" sz="3200" baseline="0" dirty="0" smtClean="0"/>
                        <a:t>* AND</a:t>
                      </a:r>
                      <a:endParaRPr lang="en-US" sz="3200" dirty="0">
                        <a:solidFill>
                          <a:schemeClr val="tx1"/>
                        </a:solidFill>
                        <a:latin typeface="HelveticaNeue LT 35 Thin" panose="020B0403020202020204" pitchFamily="34" charset="0"/>
                      </a:endParaRPr>
                    </a:p>
                  </a:txBody>
                  <a:tcPr marL="68580" marR="6858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bg1"/>
                    </a:solidFill>
                  </a:tcPr>
                </a:tc>
              </a:tr>
              <a:tr h="1128260">
                <a:tc>
                  <a:txBody>
                    <a:bodyPr/>
                    <a:lstStyle/>
                    <a:p>
                      <a:pPr algn="r"/>
                      <a:r>
                        <a:rPr lang="en-US" sz="3200" dirty="0" smtClean="0"/>
                        <a:t>Communications</a:t>
                      </a:r>
                      <a:r>
                        <a:rPr lang="en-US" sz="3200" baseline="0" dirty="0" smtClean="0"/>
                        <a:t> privilege</a:t>
                      </a:r>
                      <a:endParaRPr lang="en-US" sz="3200" dirty="0">
                        <a:solidFill>
                          <a:schemeClr val="bg1"/>
                        </a:solidFill>
                        <a:latin typeface="HelveticaNeue LT 35 Thin" panose="020B0403020202020204" pitchFamily="34" charset="0"/>
                      </a:endParaRPr>
                    </a:p>
                  </a:txBody>
                  <a:tcPr marL="68580" marR="68580">
                    <a:lnR w="12700" cap="flat" cmpd="sng" algn="ctr">
                      <a:solidFill>
                        <a:schemeClr val="accent1"/>
                      </a:solidFill>
                      <a:prstDash val="solid"/>
                      <a:round/>
                      <a:headEnd type="none" w="med" len="med"/>
                      <a:tailEnd type="none" w="med" len="med"/>
                    </a:lnR>
                  </a:tcPr>
                </a:tc>
                <a:tc vMerge="1">
                  <a:txBody>
                    <a:bodyPr/>
                    <a:lstStyle/>
                    <a:p>
                      <a:pPr algn="ctr"/>
                      <a:endParaRPr lang="en-US" sz="4400" b="1" dirty="0">
                        <a:solidFill>
                          <a:schemeClr val="bg1"/>
                        </a:solidFill>
                        <a:latin typeface="HelveticaNeue LT 35 Thin" panose="020B0403020202020204" pitchFamily="34" charset="0"/>
                      </a:endParaRPr>
                    </a:p>
                  </a:txBody>
                  <a:tcPr/>
                </a:tc>
                <a:tc vMerge="1">
                  <a:txBody>
                    <a:bodyPr/>
                    <a:lstStyle/>
                    <a:p>
                      <a:pPr algn="l"/>
                      <a:endParaRPr lang="en-US" sz="3200" dirty="0">
                        <a:solidFill>
                          <a:schemeClr val="bg1"/>
                        </a:solidFill>
                        <a:latin typeface="HelveticaNeue LT 35 Thin" panose="020B0403020202020204" pitchFamily="34" charset="0"/>
                      </a:endParaRPr>
                    </a:p>
                  </a:txBody>
                  <a:tcPr/>
                </a:tc>
              </a:tr>
              <a:tr h="1017918">
                <a:tc>
                  <a:txBody>
                    <a:bodyPr/>
                    <a:lstStyle/>
                    <a:p>
                      <a:pPr algn="r"/>
                      <a:r>
                        <a:rPr lang="en-US" sz="3200" dirty="0" smtClean="0"/>
                        <a:t>Compelled testimony</a:t>
                      </a:r>
                      <a:endParaRPr lang="en-US" sz="3200" dirty="0">
                        <a:solidFill>
                          <a:schemeClr val="bg1"/>
                        </a:solidFill>
                        <a:latin typeface="HelveticaNeue LT 35 Thin" panose="020B0403020202020204" pitchFamily="34" charset="0"/>
                      </a:endParaRPr>
                    </a:p>
                  </a:txBody>
                  <a:tcPr marL="68580" marR="68580">
                    <a:lnR w="12700" cap="flat" cmpd="sng" algn="ctr">
                      <a:solidFill>
                        <a:schemeClr val="accent1"/>
                      </a:solidFill>
                      <a:prstDash val="solid"/>
                      <a:round/>
                      <a:headEnd type="none" w="med" len="med"/>
                      <a:tailEnd type="none" w="med" len="med"/>
                    </a:lnR>
                  </a:tcPr>
                </a:tc>
                <a:tc>
                  <a:txBody>
                    <a:bodyPr/>
                    <a:lstStyle/>
                    <a:p>
                      <a:pPr algn="ctr"/>
                      <a:r>
                        <a:rPr lang="en-US" sz="4400" dirty="0" smtClean="0">
                          <a:sym typeface="Wingdings" pitchFamily="2" charset="2"/>
                        </a:rPr>
                        <a:t></a:t>
                      </a:r>
                      <a:endParaRPr lang="en-US" sz="4400" b="1" dirty="0">
                        <a:solidFill>
                          <a:schemeClr val="bg1"/>
                        </a:solidFill>
                        <a:latin typeface="HelveticaNeue LT 35 Thin" panose="020B0403020202020204" pitchFamily="34" charset="0"/>
                      </a:endParaRPr>
                    </a:p>
                  </a:txBody>
                  <a:tcPr marL="68580" marR="68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l"/>
                      <a:r>
                        <a:rPr lang="en-US" sz="3200" dirty="0" smtClean="0"/>
                        <a:t>(compel</a:t>
                      </a:r>
                      <a:r>
                        <a:rPr lang="en-US" sz="3200" baseline="0" dirty="0" smtClean="0"/>
                        <a:t>* or </a:t>
                      </a:r>
                      <a:r>
                        <a:rPr lang="en-US" sz="3200" baseline="0" dirty="0" err="1" smtClean="0"/>
                        <a:t>requir</a:t>
                      </a:r>
                      <a:r>
                        <a:rPr lang="en-US" sz="3200" baseline="0" dirty="0" smtClean="0"/>
                        <a:t>*) /5 </a:t>
                      </a:r>
                      <a:r>
                        <a:rPr lang="en-US" sz="3200" baseline="0" dirty="0" err="1" smtClean="0"/>
                        <a:t>testif</a:t>
                      </a:r>
                      <a:r>
                        <a:rPr lang="en-US" sz="3200" baseline="0" dirty="0" smtClean="0"/>
                        <a:t>* AND</a:t>
                      </a:r>
                      <a:endParaRPr lang="en-US" sz="3200" dirty="0">
                        <a:solidFill>
                          <a:schemeClr val="bg1"/>
                        </a:solidFill>
                        <a:latin typeface="HelveticaNeue LT 35 Thin" panose="020B0403020202020204" pitchFamily="34" charset="0"/>
                      </a:endParaRPr>
                    </a:p>
                  </a:txBody>
                  <a:tcPr marL="68580" marR="6858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r>
              <a:tr h="1017918">
                <a:tc>
                  <a:txBody>
                    <a:bodyPr/>
                    <a:lstStyle/>
                    <a:p>
                      <a:pPr algn="r"/>
                      <a:r>
                        <a:rPr lang="en-US" sz="3200" dirty="0" smtClean="0"/>
                        <a:t>Spouse</a:t>
                      </a:r>
                      <a:endParaRPr lang="en-US" sz="3200" dirty="0">
                        <a:solidFill>
                          <a:schemeClr val="bg1"/>
                        </a:solidFill>
                        <a:latin typeface="HelveticaNeue LT 35 Thin" panose="020B0403020202020204" pitchFamily="34" charset="0"/>
                      </a:endParaRPr>
                    </a:p>
                  </a:txBody>
                  <a:tcPr marL="68580" marR="68580">
                    <a:lnR w="12700" cap="flat" cmpd="sng" algn="ctr">
                      <a:solidFill>
                        <a:schemeClr val="accent1"/>
                      </a:solidFill>
                      <a:prstDash val="solid"/>
                      <a:round/>
                      <a:headEnd type="none" w="med" len="med"/>
                      <a:tailEnd type="none" w="med" len="med"/>
                    </a:lnR>
                  </a:tcPr>
                </a:tc>
                <a:tc>
                  <a:txBody>
                    <a:bodyPr/>
                    <a:lstStyle/>
                    <a:p>
                      <a:pPr algn="ctr"/>
                      <a:r>
                        <a:rPr lang="en-US" sz="4400" dirty="0" smtClean="0">
                          <a:sym typeface="Wingdings" pitchFamily="2" charset="2"/>
                        </a:rPr>
                        <a:t></a:t>
                      </a:r>
                      <a:endParaRPr lang="en-US" sz="4400" b="1" dirty="0">
                        <a:solidFill>
                          <a:schemeClr val="bg1"/>
                        </a:solidFill>
                        <a:latin typeface="HelveticaNeue LT 35 Thin" panose="020B0403020202020204" pitchFamily="34" charset="0"/>
                      </a:endParaRPr>
                    </a:p>
                  </a:txBody>
                  <a:tcPr marL="68580" marR="68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l"/>
                      <a:r>
                        <a:rPr lang="en-US" sz="3200" dirty="0" smtClean="0"/>
                        <a:t>(</a:t>
                      </a:r>
                      <a:r>
                        <a:rPr lang="en-US" sz="3200" dirty="0" err="1" smtClean="0"/>
                        <a:t>spous</a:t>
                      </a:r>
                      <a:r>
                        <a:rPr lang="en-US" sz="3200" dirty="0" smtClean="0"/>
                        <a:t>*</a:t>
                      </a:r>
                      <a:r>
                        <a:rPr lang="en-US" sz="3200" baseline="0" dirty="0" smtClean="0"/>
                        <a:t> or husband or wife)</a:t>
                      </a:r>
                      <a:endParaRPr lang="en-US" sz="3200" dirty="0">
                        <a:solidFill>
                          <a:schemeClr val="bg1"/>
                        </a:solidFill>
                        <a:latin typeface="HelveticaNeue LT 35 Thin" panose="020B0403020202020204" pitchFamily="34" charset="0"/>
                      </a:endParaRPr>
                    </a:p>
                  </a:txBody>
                  <a:tcPr marL="68580" marR="68580">
                    <a:lnL w="12700" cap="flat" cmpd="sng" algn="ctr">
                      <a:solidFill>
                        <a:schemeClr val="accent1"/>
                      </a:solidFill>
                      <a:prstDash val="solid"/>
                      <a:round/>
                      <a:headEnd type="none" w="med" len="med"/>
                      <a:tailEnd type="none" w="med" len="med"/>
                    </a:lnL>
                  </a:tcPr>
                </a:tc>
              </a:tr>
              <a:tr h="787673">
                <a:tc>
                  <a:txBody>
                    <a:bodyPr/>
                    <a:lstStyle/>
                    <a:p>
                      <a:pPr algn="r"/>
                      <a:r>
                        <a:rPr lang="en-US" sz="3200" dirty="0" smtClean="0"/>
                        <a:t>Criminal trial</a:t>
                      </a:r>
                      <a:endParaRPr lang="en-US" sz="3200" dirty="0">
                        <a:solidFill>
                          <a:schemeClr val="bg1"/>
                        </a:solidFill>
                        <a:latin typeface="HelveticaNeue LT 35 Thin" panose="020B0403020202020204" pitchFamily="34" charset="0"/>
                      </a:endParaRPr>
                    </a:p>
                  </a:txBody>
                  <a:tcPr marL="68580" marR="68580">
                    <a:lnR w="12700" cap="flat" cmpd="sng" algn="ctr">
                      <a:solidFill>
                        <a:schemeClr val="accent1"/>
                      </a:solidFill>
                      <a:prstDash val="solid"/>
                      <a:round/>
                      <a:headEnd type="none" w="med" len="med"/>
                      <a:tailEnd type="none" w="med" len="med"/>
                    </a:lnR>
                  </a:tcPr>
                </a:tc>
                <a:tc>
                  <a:txBody>
                    <a:bodyPr/>
                    <a:lstStyle/>
                    <a:p>
                      <a:pPr algn="ctr"/>
                      <a:r>
                        <a:rPr lang="en-US" sz="4400" dirty="0" smtClean="0">
                          <a:sym typeface="Wingdings" pitchFamily="2" charset="2"/>
                        </a:rPr>
                        <a:t></a:t>
                      </a:r>
                      <a:endParaRPr lang="en-US" sz="4400" b="1" dirty="0">
                        <a:solidFill>
                          <a:schemeClr val="bg1"/>
                        </a:solidFill>
                        <a:latin typeface="HelveticaNeue LT 35 Thin" panose="020B0403020202020204" pitchFamily="34" charset="0"/>
                      </a:endParaRPr>
                    </a:p>
                  </a:txBody>
                  <a:tcPr marL="68580" marR="68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l"/>
                      <a:r>
                        <a:rPr lang="en-US" sz="3200" dirty="0" smtClean="0"/>
                        <a:t>NOT civil</a:t>
                      </a:r>
                      <a:endParaRPr lang="en-US" sz="3200" dirty="0">
                        <a:solidFill>
                          <a:schemeClr val="bg1"/>
                        </a:solidFill>
                        <a:latin typeface="HelveticaNeue LT 35 Thin" panose="020B0403020202020204" pitchFamily="34" charset="0"/>
                      </a:endParaRPr>
                    </a:p>
                  </a:txBody>
                  <a:tcPr marL="68580" marR="68580">
                    <a:lnL w="12700" cap="flat" cmpd="sng" algn="ctr">
                      <a:solidFill>
                        <a:schemeClr val="accent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164624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73" y="5476671"/>
            <a:ext cx="11042176" cy="1220419"/>
          </a:xfrm>
        </p:spPr>
        <p:txBody>
          <a:bodyPr>
            <a:noAutofit/>
          </a:bodyPr>
          <a:lstStyle/>
          <a:p>
            <a:pPr algn="l"/>
            <a:r>
              <a:rPr lang="en-US" sz="2800" b="1" dirty="0"/>
              <a:t>((</a:t>
            </a:r>
            <a:r>
              <a:rPr lang="en-US" sz="2800" b="1" dirty="0" err="1"/>
              <a:t>testimon</a:t>
            </a:r>
            <a:r>
              <a:rPr lang="en-US" sz="2800" b="1" dirty="0"/>
              <a:t>* or marital) /3 </a:t>
            </a:r>
            <a:r>
              <a:rPr lang="en-US" sz="2800" b="1" dirty="0" err="1"/>
              <a:t>privileg</a:t>
            </a:r>
            <a:r>
              <a:rPr lang="en-US" sz="2800" b="1" dirty="0"/>
              <a:t>*) AND ((compel* or </a:t>
            </a:r>
            <a:r>
              <a:rPr lang="en-US" sz="2800" b="1" dirty="0" err="1"/>
              <a:t>requir</a:t>
            </a:r>
            <a:r>
              <a:rPr lang="en-US" sz="2800" b="1" dirty="0"/>
              <a:t>*) /5 </a:t>
            </a:r>
            <a:r>
              <a:rPr lang="en-US" sz="2800" b="1" dirty="0" err="1"/>
              <a:t>testi</a:t>
            </a:r>
            <a:r>
              <a:rPr lang="en-US" sz="2800" b="1" dirty="0"/>
              <a:t>*) AND (</a:t>
            </a:r>
            <a:r>
              <a:rPr lang="en-US" sz="2800" b="1" dirty="0" err="1"/>
              <a:t>spous</a:t>
            </a:r>
            <a:r>
              <a:rPr lang="en-US" sz="2800" b="1" dirty="0"/>
              <a:t>* or husband or wife) NOT civil</a:t>
            </a:r>
            <a:endParaRPr lang="en-US" sz="2800" b="1" dirty="0"/>
          </a:p>
        </p:txBody>
      </p:sp>
      <p:pic>
        <p:nvPicPr>
          <p:cNvPr id="4" name="Content Placeholder 3"/>
          <p:cNvPicPr>
            <a:picLocks noGrp="1" noChangeAspect="1"/>
          </p:cNvPicPr>
          <p:nvPr>
            <p:ph idx="1"/>
          </p:nvPr>
        </p:nvPicPr>
        <p:blipFill>
          <a:blip r:embed="rId3"/>
          <a:stretch>
            <a:fillRect/>
          </a:stretch>
        </p:blipFill>
        <p:spPr>
          <a:xfrm>
            <a:off x="320373" y="1786156"/>
            <a:ext cx="10820400" cy="2645290"/>
          </a:xfrm>
          <a:prstGeom prst="rect">
            <a:avLst/>
          </a:prstGeom>
        </p:spPr>
      </p:pic>
    </p:spTree>
    <p:extLst>
      <p:ext uri="{BB962C8B-B14F-4D97-AF65-F5344CB8AC3E}">
        <p14:creationId xmlns:p14="http://schemas.microsoft.com/office/powerpoint/2010/main" val="2391664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3250" y="511800"/>
            <a:ext cx="4512013" cy="1293028"/>
          </a:xfrm>
        </p:spPr>
        <p:txBody>
          <a:bodyPr/>
          <a:lstStyle/>
          <a:p>
            <a:r>
              <a:rPr lang="en-US" b="1" dirty="0" smtClean="0"/>
              <a:t>A BIT OF History</a:t>
            </a:r>
            <a:endParaRPr lang="en-US" b="1" dirty="0"/>
          </a:p>
        </p:txBody>
      </p:sp>
      <p:sp>
        <p:nvSpPr>
          <p:cNvPr id="5" name="Content Placeholder 4"/>
          <p:cNvSpPr>
            <a:spLocks noGrp="1"/>
          </p:cNvSpPr>
          <p:nvPr>
            <p:ph sz="half" idx="2"/>
          </p:nvPr>
        </p:nvSpPr>
        <p:spPr>
          <a:xfrm>
            <a:off x="5194570" y="2194559"/>
            <a:ext cx="6311630" cy="3807407"/>
          </a:xfrm>
        </p:spPr>
        <p:txBody>
          <a:bodyPr>
            <a:noAutofit/>
          </a:bodyPr>
          <a:lstStyle/>
          <a:p>
            <a:r>
              <a:rPr lang="en-US" sz="2400" dirty="0"/>
              <a:t>Formal logics were </a:t>
            </a:r>
            <a:r>
              <a:rPr lang="en-US" sz="2400" dirty="0" smtClean="0"/>
              <a:t>initially developed </a:t>
            </a:r>
            <a:r>
              <a:rPr lang="en-US" sz="2400" dirty="0"/>
              <a:t>in ancient times in </a:t>
            </a:r>
            <a:r>
              <a:rPr lang="en-US" sz="2400" dirty="0" smtClean="0"/>
              <a:t>Ancient Egypt, China</a:t>
            </a:r>
            <a:r>
              <a:rPr lang="en-US" sz="2400" dirty="0"/>
              <a:t>, </a:t>
            </a:r>
            <a:r>
              <a:rPr lang="en-US" sz="2400" dirty="0" smtClean="0"/>
              <a:t>&amp; India.</a:t>
            </a:r>
          </a:p>
          <a:p>
            <a:r>
              <a:rPr lang="en-US" sz="2400" dirty="0" smtClean="0"/>
              <a:t>George </a:t>
            </a:r>
            <a:r>
              <a:rPr lang="en-US" sz="2400" dirty="0"/>
              <a:t>Boole (1815-1864): </a:t>
            </a:r>
            <a:r>
              <a:rPr lang="en-US" sz="2400" dirty="0" smtClean="0"/>
              <a:t>first recorded modern </a:t>
            </a:r>
            <a:r>
              <a:rPr lang="en-US" sz="2400" dirty="0"/>
              <a:t>proponent </a:t>
            </a:r>
            <a:r>
              <a:rPr lang="en-US" sz="2400" dirty="0" smtClean="0"/>
              <a:t>of using </a:t>
            </a:r>
            <a:r>
              <a:rPr lang="en-US" sz="2400" dirty="0"/>
              <a:t>logical statements </a:t>
            </a:r>
            <a:r>
              <a:rPr lang="en-US" sz="2400" dirty="0" smtClean="0"/>
              <a:t>to express mathematical </a:t>
            </a:r>
            <a:r>
              <a:rPr lang="en-US" sz="2400" dirty="0"/>
              <a:t>terms</a:t>
            </a:r>
            <a:r>
              <a:rPr lang="en-US" sz="2400" dirty="0" smtClean="0"/>
              <a:t>.</a:t>
            </a:r>
          </a:p>
          <a:p>
            <a:r>
              <a:rPr lang="en-US" sz="2400" dirty="0" smtClean="0"/>
              <a:t>Boolean logic is now the basis of modern binary, as well as the most precise system of searching documents (also known as Keyword searching)</a:t>
            </a:r>
            <a:endParaRPr lang="en-US" sz="2400" dirty="0"/>
          </a:p>
        </p:txBody>
      </p:sp>
      <p:pic>
        <p:nvPicPr>
          <p:cNvPr id="1026" name="Picture 2" descr="George Bool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405646" y="4188104"/>
            <a:ext cx="2033920" cy="24187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historicalstockphotos.com/images/xsmall/869_the_great_sphinx_partially_excavat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753" y="1439373"/>
            <a:ext cx="3541706" cy="2542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397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690" y="764373"/>
            <a:ext cx="7887510" cy="879601"/>
          </a:xfrm>
        </p:spPr>
        <p:txBody>
          <a:bodyPr/>
          <a:lstStyle/>
          <a:p>
            <a:r>
              <a:rPr lang="en-US" b="1" dirty="0" smtClean="0"/>
              <a:t>Two things to keep in mind</a:t>
            </a:r>
            <a:endParaRPr lang="en-US"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2654981"/>
              </p:ext>
            </p:extLst>
          </p:nvPr>
        </p:nvGraphicFramePr>
        <p:xfrm>
          <a:off x="1536970" y="2057401"/>
          <a:ext cx="9601200" cy="4372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394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597" y="433633"/>
            <a:ext cx="8529534" cy="889329"/>
          </a:xfrm>
        </p:spPr>
        <p:txBody>
          <a:bodyPr/>
          <a:lstStyle/>
          <a:p>
            <a:r>
              <a:rPr lang="en-US" b="1" dirty="0" smtClean="0"/>
              <a:t>Fastcase Boolean operators</a:t>
            </a:r>
            <a:endParaRPr lang="en-US" b="1"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933904881"/>
              </p:ext>
            </p:extLst>
          </p:nvPr>
        </p:nvGraphicFramePr>
        <p:xfrm>
          <a:off x="1905001" y="1600200"/>
          <a:ext cx="7946033" cy="4953000"/>
        </p:xfrm>
        <a:graphic>
          <a:graphicData uri="http://schemas.openxmlformats.org/drawingml/2006/table">
            <a:tbl>
              <a:tblPr firstRow="1" bandRow="1">
                <a:tableStyleId>{5C22544A-7EE6-4342-B048-85BDC9FD1C3A}</a:tableStyleId>
              </a:tblPr>
              <a:tblGrid>
                <a:gridCol w="1054473"/>
                <a:gridCol w="2129489"/>
                <a:gridCol w="4762071"/>
              </a:tblGrid>
              <a:tr h="370840">
                <a:tc>
                  <a:txBody>
                    <a:bodyPr/>
                    <a:lstStyle/>
                    <a:p>
                      <a:r>
                        <a:rPr lang="en-US" dirty="0" smtClean="0">
                          <a:latin typeface="Calibri Light" panose="020F0302020204030204" pitchFamily="34" charset="0"/>
                        </a:rPr>
                        <a:t>Operator</a:t>
                      </a:r>
                      <a:endParaRPr lang="en-US" dirty="0">
                        <a:latin typeface="Calibri Light" panose="020F0302020204030204" pitchFamily="34" charset="0"/>
                      </a:endParaRPr>
                    </a:p>
                  </a:txBody>
                  <a:tcPr marL="68580" marR="68580"/>
                </a:tc>
                <a:tc>
                  <a:txBody>
                    <a:bodyPr/>
                    <a:lstStyle/>
                    <a:p>
                      <a:r>
                        <a:rPr lang="en-US" dirty="0" smtClean="0">
                          <a:latin typeface="Calibri Light" panose="020F0302020204030204" pitchFamily="34" charset="0"/>
                        </a:rPr>
                        <a:t>Example</a:t>
                      </a:r>
                      <a:endParaRPr lang="en-US" dirty="0">
                        <a:latin typeface="Calibri Light" panose="020F0302020204030204" pitchFamily="34" charset="0"/>
                      </a:endParaRPr>
                    </a:p>
                  </a:txBody>
                  <a:tcPr marL="68580" marR="68580"/>
                </a:tc>
                <a:tc>
                  <a:txBody>
                    <a:bodyPr/>
                    <a:lstStyle/>
                    <a:p>
                      <a:r>
                        <a:rPr lang="en-US" dirty="0" smtClean="0">
                          <a:latin typeface="Calibri Light" panose="020F0302020204030204" pitchFamily="34" charset="0"/>
                        </a:rPr>
                        <a:t>Description</a:t>
                      </a:r>
                      <a:endParaRPr lang="en-US" dirty="0">
                        <a:latin typeface="Calibri Light" panose="020F0302020204030204" pitchFamily="34" charset="0"/>
                      </a:endParaRPr>
                    </a:p>
                  </a:txBody>
                  <a:tcPr marL="68580" marR="68580"/>
                </a:tc>
              </a:tr>
              <a:tr h="370840">
                <a:tc>
                  <a:txBody>
                    <a:bodyPr/>
                    <a:lstStyle/>
                    <a:p>
                      <a:r>
                        <a:rPr lang="en-US" dirty="0" smtClean="0">
                          <a:latin typeface="Calibri Light" panose="020F0302020204030204" pitchFamily="34" charset="0"/>
                        </a:rPr>
                        <a:t>AND,</a:t>
                      </a:r>
                      <a:r>
                        <a:rPr lang="en-US" baseline="0" dirty="0" smtClean="0">
                          <a:latin typeface="Calibri Light" panose="020F0302020204030204" pitchFamily="34" charset="0"/>
                        </a:rPr>
                        <a:t> &amp;</a:t>
                      </a:r>
                      <a:endParaRPr lang="en-US" dirty="0">
                        <a:latin typeface="Calibri Light" panose="020F0302020204030204" pitchFamily="34" charset="0"/>
                      </a:endParaRPr>
                    </a:p>
                  </a:txBody>
                  <a:tcPr marL="68580" marR="68580"/>
                </a:tc>
                <a:tc>
                  <a:txBody>
                    <a:bodyPr/>
                    <a:lstStyle/>
                    <a:p>
                      <a:r>
                        <a:rPr lang="en-US" dirty="0" smtClean="0">
                          <a:latin typeface="Calibri Light" panose="020F0302020204030204" pitchFamily="34" charset="0"/>
                        </a:rPr>
                        <a:t>libel AND damages</a:t>
                      </a:r>
                      <a:endParaRPr lang="en-US" dirty="0">
                        <a:latin typeface="Calibri Light" panose="020F0302020204030204" pitchFamily="34" charset="0"/>
                      </a:endParaRPr>
                    </a:p>
                  </a:txBody>
                  <a:tcPr marL="68580" marR="68580"/>
                </a:tc>
                <a:tc>
                  <a:txBody>
                    <a:bodyPr/>
                    <a:lstStyle/>
                    <a:p>
                      <a:r>
                        <a:rPr lang="en-US" dirty="0" smtClean="0">
                          <a:latin typeface="Calibri Light" panose="020F0302020204030204" pitchFamily="34" charset="0"/>
                        </a:rPr>
                        <a:t>Results must contain both “libel” and “damages”</a:t>
                      </a:r>
                      <a:endParaRPr lang="en-US" dirty="0">
                        <a:latin typeface="Calibri Light" panose="020F0302020204030204" pitchFamily="34" charset="0"/>
                      </a:endParaRPr>
                    </a:p>
                  </a:txBody>
                  <a:tcPr marL="68580" marR="68580"/>
                </a:tc>
              </a:tr>
              <a:tr h="370840">
                <a:tc>
                  <a:txBody>
                    <a:bodyPr/>
                    <a:lstStyle/>
                    <a:p>
                      <a:r>
                        <a:rPr lang="en-US" dirty="0" smtClean="0">
                          <a:latin typeface="Calibri Light" panose="020F0302020204030204" pitchFamily="34" charset="0"/>
                        </a:rPr>
                        <a:t>OR</a:t>
                      </a:r>
                      <a:endParaRPr lang="en-US" dirty="0">
                        <a:latin typeface="Calibri Light" panose="020F0302020204030204" pitchFamily="34" charset="0"/>
                      </a:endParaRPr>
                    </a:p>
                  </a:txBody>
                  <a:tcPr marL="68580" marR="68580"/>
                </a:tc>
                <a:tc>
                  <a:txBody>
                    <a:bodyPr/>
                    <a:lstStyle/>
                    <a:p>
                      <a:r>
                        <a:rPr lang="en-US" dirty="0" smtClean="0">
                          <a:latin typeface="Calibri Light" panose="020F0302020204030204" pitchFamily="34" charset="0"/>
                        </a:rPr>
                        <a:t>premarital OR prenuptial</a:t>
                      </a:r>
                      <a:endParaRPr lang="en-US" dirty="0">
                        <a:latin typeface="Calibri Light" panose="020F0302020204030204" pitchFamily="34" charset="0"/>
                      </a:endParaRPr>
                    </a:p>
                  </a:txBody>
                  <a:tcPr marL="68580" marR="68580"/>
                </a:tc>
                <a:tc>
                  <a:txBody>
                    <a:bodyPr/>
                    <a:lstStyle/>
                    <a:p>
                      <a:r>
                        <a:rPr lang="en-US" dirty="0" smtClean="0">
                          <a:latin typeface="Calibri Light" panose="020F0302020204030204" pitchFamily="34" charset="0"/>
                        </a:rPr>
                        <a:t>Results must contain</a:t>
                      </a:r>
                      <a:r>
                        <a:rPr lang="en-US" baseline="0" dirty="0" smtClean="0">
                          <a:latin typeface="Calibri Light" panose="020F0302020204030204" pitchFamily="34" charset="0"/>
                        </a:rPr>
                        <a:t> either “premarital” or “prenuptial”</a:t>
                      </a:r>
                      <a:endParaRPr lang="en-US" dirty="0">
                        <a:latin typeface="Calibri Light" panose="020F0302020204030204" pitchFamily="34" charset="0"/>
                      </a:endParaRPr>
                    </a:p>
                  </a:txBody>
                  <a:tcPr marL="68580" marR="68580"/>
                </a:tc>
              </a:tr>
              <a:tr h="370840">
                <a:tc>
                  <a:txBody>
                    <a:bodyPr/>
                    <a:lstStyle/>
                    <a:p>
                      <a:r>
                        <a:rPr lang="en-US" dirty="0" smtClean="0">
                          <a:latin typeface="Calibri Light" panose="020F0302020204030204" pitchFamily="34" charset="0"/>
                        </a:rPr>
                        <a:t>NOT</a:t>
                      </a:r>
                      <a:endParaRPr lang="en-US" dirty="0">
                        <a:latin typeface="Calibri Light" panose="020F0302020204030204" pitchFamily="34" charset="0"/>
                      </a:endParaRPr>
                    </a:p>
                  </a:txBody>
                  <a:tcPr marL="68580" marR="68580"/>
                </a:tc>
                <a:tc>
                  <a:txBody>
                    <a:bodyPr/>
                    <a:lstStyle/>
                    <a:p>
                      <a:r>
                        <a:rPr lang="en-US" dirty="0" smtClean="0">
                          <a:latin typeface="Calibri Light" panose="020F0302020204030204" pitchFamily="34" charset="0"/>
                        </a:rPr>
                        <a:t>negligence NOT criminal</a:t>
                      </a:r>
                      <a:endParaRPr lang="en-US" dirty="0">
                        <a:latin typeface="Calibri Light" panose="020F0302020204030204" pitchFamily="34" charset="0"/>
                      </a:endParaRPr>
                    </a:p>
                  </a:txBody>
                  <a:tcPr marL="68580" marR="68580"/>
                </a:tc>
                <a:tc>
                  <a:txBody>
                    <a:bodyPr/>
                    <a:lstStyle/>
                    <a:p>
                      <a:r>
                        <a:rPr lang="en-US" dirty="0" smtClean="0">
                          <a:latin typeface="Calibri Light" panose="020F0302020204030204" pitchFamily="34" charset="0"/>
                        </a:rPr>
                        <a:t>Results must contain “negligence” but not the word “criminal”</a:t>
                      </a:r>
                      <a:endParaRPr lang="en-US" dirty="0">
                        <a:latin typeface="Calibri Light" panose="020F0302020204030204" pitchFamily="34" charset="0"/>
                      </a:endParaRPr>
                    </a:p>
                  </a:txBody>
                  <a:tcPr marL="68580" marR="68580"/>
                </a:tc>
              </a:tr>
              <a:tr h="370840">
                <a:tc>
                  <a:txBody>
                    <a:bodyPr/>
                    <a:lstStyle/>
                    <a:p>
                      <a:r>
                        <a:rPr lang="en-US" dirty="0" smtClean="0">
                          <a:latin typeface="Calibri Light" panose="020F0302020204030204" pitchFamily="34" charset="0"/>
                        </a:rPr>
                        <a:t>w/3, /3</a:t>
                      </a:r>
                      <a:endParaRPr lang="en-US" dirty="0">
                        <a:latin typeface="Calibri Light" panose="020F0302020204030204" pitchFamily="34" charset="0"/>
                      </a:endParaRPr>
                    </a:p>
                  </a:txBody>
                  <a:tcPr marL="68580" marR="68580"/>
                </a:tc>
                <a:tc>
                  <a:txBody>
                    <a:bodyPr/>
                    <a:lstStyle/>
                    <a:p>
                      <a:r>
                        <a:rPr lang="en-US" dirty="0" smtClean="0">
                          <a:latin typeface="Calibri Light" panose="020F0302020204030204" pitchFamily="34" charset="0"/>
                        </a:rPr>
                        <a:t>custody /15 interrogation</a:t>
                      </a:r>
                      <a:endParaRPr lang="en-US" dirty="0">
                        <a:latin typeface="Calibri Light" panose="020F0302020204030204" pitchFamily="34" charset="0"/>
                      </a:endParaRPr>
                    </a:p>
                  </a:txBody>
                  <a:tcPr marL="68580" marR="68580"/>
                </a:tc>
                <a:tc>
                  <a:txBody>
                    <a:bodyPr/>
                    <a:lstStyle/>
                    <a:p>
                      <a:r>
                        <a:rPr lang="en-US" dirty="0" smtClean="0">
                          <a:latin typeface="Calibri Light" panose="020F0302020204030204" pitchFamily="34" charset="0"/>
                        </a:rPr>
                        <a:t>Results must contain “custody” w/in 15 words of “interrogation.”</a:t>
                      </a:r>
                      <a:endParaRPr lang="en-US" dirty="0">
                        <a:latin typeface="Calibri Light" panose="020F0302020204030204" pitchFamily="34" charset="0"/>
                      </a:endParaRPr>
                    </a:p>
                  </a:txBody>
                  <a:tcPr marL="68580" marR="68580"/>
                </a:tc>
              </a:tr>
              <a:tr h="370840">
                <a:tc>
                  <a:txBody>
                    <a:bodyPr/>
                    <a:lstStyle/>
                    <a:p>
                      <a:r>
                        <a:rPr lang="en-US" dirty="0" smtClean="0">
                          <a:latin typeface="Calibri Light" panose="020F0302020204030204" pitchFamily="34" charset="0"/>
                        </a:rPr>
                        <a:t>*, !</a:t>
                      </a:r>
                      <a:endParaRPr lang="en-US" dirty="0">
                        <a:latin typeface="Calibri Light" panose="020F0302020204030204" pitchFamily="34" charset="0"/>
                      </a:endParaRPr>
                    </a:p>
                  </a:txBody>
                  <a:tcPr marL="68580" marR="68580"/>
                </a:tc>
                <a:tc>
                  <a:txBody>
                    <a:bodyPr/>
                    <a:lstStyle/>
                    <a:p>
                      <a:r>
                        <a:rPr lang="en-US" dirty="0" err="1" smtClean="0">
                          <a:latin typeface="Calibri Light" panose="020F0302020204030204" pitchFamily="34" charset="0"/>
                        </a:rPr>
                        <a:t>testif</a:t>
                      </a:r>
                      <a:r>
                        <a:rPr lang="en-US" dirty="0" smtClean="0">
                          <a:latin typeface="Calibri Light" panose="020F0302020204030204" pitchFamily="34" charset="0"/>
                        </a:rPr>
                        <a:t>*</a:t>
                      </a:r>
                      <a:endParaRPr lang="en-US" dirty="0">
                        <a:latin typeface="Calibri Light" panose="020F0302020204030204" pitchFamily="34" charset="0"/>
                      </a:endParaRPr>
                    </a:p>
                  </a:txBody>
                  <a:tcPr marL="68580" marR="68580"/>
                </a:tc>
                <a:tc>
                  <a:txBody>
                    <a:bodyPr/>
                    <a:lstStyle/>
                    <a:p>
                      <a:r>
                        <a:rPr lang="en-US" dirty="0" smtClean="0">
                          <a:latin typeface="Calibri Light" panose="020F0302020204030204" pitchFamily="34" charset="0"/>
                        </a:rPr>
                        <a:t>Results must contain some variation of the stem “</a:t>
                      </a:r>
                      <a:r>
                        <a:rPr lang="en-US" dirty="0" err="1" smtClean="0">
                          <a:latin typeface="Calibri Light" panose="020F0302020204030204" pitchFamily="34" charset="0"/>
                        </a:rPr>
                        <a:t>testif</a:t>
                      </a:r>
                      <a:r>
                        <a:rPr lang="en-US" dirty="0" smtClean="0">
                          <a:latin typeface="Calibri Light" panose="020F0302020204030204" pitchFamily="34" charset="0"/>
                        </a:rPr>
                        <a:t>” such as testified, testify, testifying, etc.</a:t>
                      </a:r>
                      <a:endParaRPr lang="en-US" dirty="0">
                        <a:latin typeface="Calibri Light" panose="020F0302020204030204" pitchFamily="34" charset="0"/>
                      </a:endParaRPr>
                    </a:p>
                  </a:txBody>
                  <a:tcPr marL="68580" marR="68580"/>
                </a:tc>
              </a:tr>
              <a:tr h="370840">
                <a:tc>
                  <a:txBody>
                    <a:bodyPr/>
                    <a:lstStyle/>
                    <a:p>
                      <a:r>
                        <a:rPr lang="en-US" dirty="0" smtClean="0">
                          <a:latin typeface="Calibri Light" panose="020F0302020204030204" pitchFamily="34" charset="0"/>
                        </a:rPr>
                        <a:t>?</a:t>
                      </a:r>
                      <a:endParaRPr lang="en-US" dirty="0">
                        <a:latin typeface="Calibri Light" panose="020F0302020204030204" pitchFamily="34" charset="0"/>
                      </a:endParaRPr>
                    </a:p>
                  </a:txBody>
                  <a:tcPr marL="68580" marR="68580"/>
                </a:tc>
                <a:tc>
                  <a:txBody>
                    <a:bodyPr/>
                    <a:lstStyle/>
                    <a:p>
                      <a:r>
                        <a:rPr lang="en-US" dirty="0" err="1" smtClean="0">
                          <a:latin typeface="Calibri Light" panose="020F0302020204030204" pitchFamily="34" charset="0"/>
                        </a:rPr>
                        <a:t>mari?uana</a:t>
                      </a:r>
                      <a:endParaRPr lang="en-US" dirty="0">
                        <a:latin typeface="Calibri Light" panose="020F0302020204030204" pitchFamily="34" charset="0"/>
                      </a:endParaRPr>
                    </a:p>
                  </a:txBody>
                  <a:tcPr marL="68580" marR="68580"/>
                </a:tc>
                <a:tc>
                  <a:txBody>
                    <a:bodyPr/>
                    <a:lstStyle/>
                    <a:p>
                      <a:r>
                        <a:rPr lang="en-US" dirty="0" smtClean="0">
                          <a:latin typeface="Calibri Light" panose="020F0302020204030204" pitchFamily="34" charset="0"/>
                        </a:rPr>
                        <a:t>Results must contain m-a-r-</a:t>
                      </a:r>
                      <a:r>
                        <a:rPr lang="en-US" dirty="0" err="1" smtClean="0">
                          <a:latin typeface="Calibri Light" panose="020F0302020204030204" pitchFamily="34" charset="0"/>
                        </a:rPr>
                        <a:t>i</a:t>
                      </a:r>
                      <a:r>
                        <a:rPr lang="en-US" dirty="0" smtClean="0">
                          <a:latin typeface="Calibri Light" panose="020F0302020204030204" pitchFamily="34" charset="0"/>
                        </a:rPr>
                        <a:t>-_-u-a-n-a</a:t>
                      </a:r>
                      <a:r>
                        <a:rPr lang="en-US" baseline="0" dirty="0" smtClean="0">
                          <a:latin typeface="Calibri Light" panose="020F0302020204030204" pitchFamily="34" charset="0"/>
                        </a:rPr>
                        <a:t> with any letter substituted for the question mark</a:t>
                      </a:r>
                      <a:endParaRPr lang="en-US" dirty="0">
                        <a:latin typeface="Calibri Light" panose="020F0302020204030204" pitchFamily="34" charset="0"/>
                      </a:endParaRPr>
                    </a:p>
                  </a:txBody>
                  <a:tcPr marL="68580" marR="68580"/>
                </a:tc>
              </a:tr>
              <a:tr h="370840">
                <a:tc>
                  <a:txBody>
                    <a:bodyPr/>
                    <a:lstStyle/>
                    <a:p>
                      <a:r>
                        <a:rPr lang="en-US" dirty="0" smtClean="0">
                          <a:latin typeface="Calibri Light" panose="020F0302020204030204" pitchFamily="34" charset="0"/>
                        </a:rPr>
                        <a:t>“ ”</a:t>
                      </a:r>
                      <a:endParaRPr lang="en-US" dirty="0">
                        <a:latin typeface="Calibri Light" panose="020F0302020204030204" pitchFamily="34" charset="0"/>
                      </a:endParaRPr>
                    </a:p>
                  </a:txBody>
                  <a:tcPr marL="68580" marR="68580"/>
                </a:tc>
                <a:tc>
                  <a:txBody>
                    <a:bodyPr/>
                    <a:lstStyle/>
                    <a:p>
                      <a:r>
                        <a:rPr lang="en-US" dirty="0" smtClean="0">
                          <a:latin typeface="Calibri Light" panose="020F0302020204030204" pitchFamily="34" charset="0"/>
                        </a:rPr>
                        <a:t>“estate tax”</a:t>
                      </a:r>
                      <a:endParaRPr lang="en-US" dirty="0">
                        <a:latin typeface="Calibri Light" panose="020F0302020204030204" pitchFamily="34" charset="0"/>
                      </a:endParaRPr>
                    </a:p>
                  </a:txBody>
                  <a:tcPr marL="68580" marR="68580"/>
                </a:tc>
                <a:tc>
                  <a:txBody>
                    <a:bodyPr/>
                    <a:lstStyle/>
                    <a:p>
                      <a:r>
                        <a:rPr lang="en-US" dirty="0" smtClean="0">
                          <a:latin typeface="Calibri Light" panose="020F0302020204030204" pitchFamily="34" charset="0"/>
                        </a:rPr>
                        <a:t>Results must contain the exact phrase “estate tax”</a:t>
                      </a:r>
                      <a:endParaRPr lang="en-US" dirty="0">
                        <a:latin typeface="Calibri Light" panose="020F0302020204030204" pitchFamily="34" charset="0"/>
                      </a:endParaRPr>
                    </a:p>
                  </a:txBody>
                  <a:tcPr marL="68580" marR="68580"/>
                </a:tc>
              </a:tr>
              <a:tr h="370840">
                <a:tc>
                  <a:txBody>
                    <a:bodyPr/>
                    <a:lstStyle/>
                    <a:p>
                      <a:r>
                        <a:rPr lang="en-US" dirty="0" smtClean="0">
                          <a:latin typeface="Calibri Light" panose="020F0302020204030204" pitchFamily="34" charset="0"/>
                        </a:rPr>
                        <a:t>( </a:t>
                      </a:r>
                      <a:r>
                        <a:rPr lang="en-US" baseline="0" dirty="0" smtClean="0">
                          <a:latin typeface="Calibri Light" panose="020F0302020204030204" pitchFamily="34" charset="0"/>
                        </a:rPr>
                        <a:t> )</a:t>
                      </a:r>
                      <a:endParaRPr lang="en-US" dirty="0">
                        <a:latin typeface="Calibri Light" panose="020F0302020204030204" pitchFamily="34" charset="0"/>
                      </a:endParaRPr>
                    </a:p>
                  </a:txBody>
                  <a:tcPr marL="68580" marR="68580"/>
                </a:tc>
                <a:tc>
                  <a:txBody>
                    <a:bodyPr/>
                    <a:lstStyle/>
                    <a:p>
                      <a:r>
                        <a:rPr lang="en-US" dirty="0" smtClean="0">
                          <a:latin typeface="Calibri Light" panose="020F0302020204030204" pitchFamily="34" charset="0"/>
                        </a:rPr>
                        <a:t>(confront OR</a:t>
                      </a:r>
                      <a:r>
                        <a:rPr lang="en-US" baseline="0" dirty="0" smtClean="0">
                          <a:latin typeface="Calibri Light" panose="020F0302020204030204" pitchFamily="34" charset="0"/>
                        </a:rPr>
                        <a:t> cross-examine)</a:t>
                      </a:r>
                      <a:endParaRPr lang="en-US" dirty="0">
                        <a:latin typeface="Calibri Light" panose="020F0302020204030204" pitchFamily="34" charset="0"/>
                      </a:endParaRPr>
                    </a:p>
                  </a:txBody>
                  <a:tcPr marL="68580" marR="68580"/>
                </a:tc>
                <a:tc>
                  <a:txBody>
                    <a:bodyPr/>
                    <a:lstStyle/>
                    <a:p>
                      <a:r>
                        <a:rPr lang="en-US" dirty="0" smtClean="0">
                          <a:latin typeface="Calibri Light" panose="020F0302020204030204" pitchFamily="34" charset="0"/>
                        </a:rPr>
                        <a:t>Parentheses tells Fastcase</a:t>
                      </a:r>
                      <a:r>
                        <a:rPr lang="en-US" baseline="0" dirty="0" smtClean="0">
                          <a:latin typeface="Calibri Light" panose="020F0302020204030204" pitchFamily="34" charset="0"/>
                        </a:rPr>
                        <a:t> to do the operations contained within it before doing things outside</a:t>
                      </a:r>
                      <a:endParaRPr lang="en-US" dirty="0">
                        <a:latin typeface="Calibri Light" panose="020F0302020204030204" pitchFamily="34" charset="0"/>
                      </a:endParaRPr>
                    </a:p>
                  </a:txBody>
                  <a:tcPr marL="68580" marR="68580"/>
                </a:tc>
              </a:tr>
            </a:tbl>
          </a:graphicData>
        </a:graphic>
      </p:graphicFrame>
    </p:spTree>
    <p:extLst>
      <p:ext uri="{BB962C8B-B14F-4D97-AF65-F5344CB8AC3E}">
        <p14:creationId xmlns:p14="http://schemas.microsoft.com/office/powerpoint/2010/main" val="3272470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437" y="346083"/>
            <a:ext cx="7838873" cy="879601"/>
          </a:xfrm>
        </p:spPr>
        <p:txBody>
          <a:bodyPr/>
          <a:lstStyle/>
          <a:p>
            <a:r>
              <a:rPr lang="en-US" b="1" dirty="0" smtClean="0"/>
              <a:t>Boolean Search Operators</a:t>
            </a:r>
            <a:endParaRPr lang="en-US"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3450" y="2758281"/>
            <a:ext cx="10325100" cy="2895600"/>
          </a:xfrm>
        </p:spPr>
      </p:pic>
    </p:spTree>
    <p:extLst>
      <p:ext uri="{BB962C8B-B14F-4D97-AF65-F5344CB8AC3E}">
        <p14:creationId xmlns:p14="http://schemas.microsoft.com/office/powerpoint/2010/main" val="398843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698" y="511454"/>
            <a:ext cx="5659876" cy="714231"/>
          </a:xfrm>
        </p:spPr>
        <p:txBody>
          <a:bodyPr/>
          <a:lstStyle/>
          <a:p>
            <a:r>
              <a:rPr lang="en-US" b="1" dirty="0" smtClean="0"/>
              <a:t>AND — dog AND bite</a:t>
            </a:r>
            <a:endParaRPr lang="en-US" b="1" dirty="0"/>
          </a:p>
        </p:txBody>
      </p:sp>
      <p:sp>
        <p:nvSpPr>
          <p:cNvPr id="7" name="TextBox 6"/>
          <p:cNvSpPr txBox="1"/>
          <p:nvPr/>
        </p:nvSpPr>
        <p:spPr>
          <a:xfrm>
            <a:off x="7725828" y="1777547"/>
            <a:ext cx="4356866" cy="2062103"/>
          </a:xfrm>
          <a:prstGeom prst="rect">
            <a:avLst/>
          </a:prstGeom>
          <a:noFill/>
        </p:spPr>
        <p:txBody>
          <a:bodyPr wrap="square" rtlCol="0">
            <a:spAutoFit/>
          </a:bodyPr>
          <a:lstStyle/>
          <a:p>
            <a:r>
              <a:rPr lang="en-US" sz="3200" dirty="0">
                <a:latin typeface="Garamond" panose="02020404030301010803" pitchFamily="18" charset="0"/>
              </a:rPr>
              <a:t>Only returns cases at the intersection — ones containing both the words “right” and “wrong.”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521295"/>
              </p:ext>
            </p:extLst>
          </p:nvPr>
        </p:nvGraphicFramePr>
        <p:xfrm>
          <a:off x="223736" y="1439694"/>
          <a:ext cx="6994187" cy="5311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564389" y="3596459"/>
            <a:ext cx="689929" cy="923330"/>
          </a:xfrm>
          <a:prstGeom prst="rect">
            <a:avLst/>
          </a:prstGeom>
          <a:noFill/>
        </p:spPr>
        <p:txBody>
          <a:bodyPr wrap="square" rtlCol="0">
            <a:spAutoFit/>
          </a:bodyPr>
          <a:lstStyle/>
          <a:p>
            <a:pPr algn="ctr"/>
            <a:r>
              <a:rPr lang="en-US" b="1" dirty="0"/>
              <a:t>Dog </a:t>
            </a:r>
            <a:r>
              <a:rPr lang="en-US" b="1" dirty="0" smtClean="0"/>
              <a:t>&amp; </a:t>
            </a:r>
            <a:r>
              <a:rPr lang="en-US" b="1" dirty="0"/>
              <a:t>bite</a:t>
            </a:r>
          </a:p>
        </p:txBody>
      </p:sp>
    </p:spTree>
    <p:extLst>
      <p:ext uri="{BB962C8B-B14F-4D97-AF65-F5344CB8AC3E}">
        <p14:creationId xmlns:p14="http://schemas.microsoft.com/office/powerpoint/2010/main" val="3499292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8282" y="764373"/>
            <a:ext cx="7117917" cy="869874"/>
          </a:xfrm>
        </p:spPr>
        <p:txBody>
          <a:bodyPr/>
          <a:lstStyle/>
          <a:p>
            <a:r>
              <a:rPr lang="en-US" b="1" dirty="0" smtClean="0"/>
              <a:t>OR — car OR automobile</a:t>
            </a:r>
            <a:endParaRPr lang="en-US" b="1" dirty="0"/>
          </a:p>
        </p:txBody>
      </p:sp>
      <p:sp>
        <p:nvSpPr>
          <p:cNvPr id="7" name="TextBox 6"/>
          <p:cNvSpPr txBox="1"/>
          <p:nvPr/>
        </p:nvSpPr>
        <p:spPr>
          <a:xfrm>
            <a:off x="6964680" y="2379237"/>
            <a:ext cx="4541520" cy="2554545"/>
          </a:xfrm>
          <a:prstGeom prst="rect">
            <a:avLst/>
          </a:prstGeom>
          <a:noFill/>
        </p:spPr>
        <p:txBody>
          <a:bodyPr wrap="square" rtlCol="0">
            <a:spAutoFit/>
          </a:bodyPr>
          <a:lstStyle/>
          <a:p>
            <a:r>
              <a:rPr lang="en-US" sz="3200" dirty="0">
                <a:latin typeface="Garamond" panose="02020404030301010803" pitchFamily="18" charset="0"/>
              </a:rPr>
              <a:t>Returns all cases around the perimeter of the two words — either those using the word “car” or the word “automobile.”</a:t>
            </a:r>
          </a:p>
        </p:txBody>
      </p:sp>
      <p:graphicFrame>
        <p:nvGraphicFramePr>
          <p:cNvPr id="6" name="Content Placeholder 4"/>
          <p:cNvGraphicFramePr>
            <a:graphicFrameLocks/>
          </p:cNvGraphicFramePr>
          <p:nvPr>
            <p:extLst>
              <p:ext uri="{D42A27DB-BD31-4B8C-83A1-F6EECF244321}">
                <p14:modId xmlns:p14="http://schemas.microsoft.com/office/powerpoint/2010/main" val="2730969406"/>
              </p:ext>
            </p:extLst>
          </p:nvPr>
        </p:nvGraphicFramePr>
        <p:xfrm>
          <a:off x="340468" y="2611528"/>
          <a:ext cx="6263938" cy="4022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895600" y="4472117"/>
            <a:ext cx="1079769" cy="923330"/>
          </a:xfrm>
          <a:prstGeom prst="rect">
            <a:avLst/>
          </a:prstGeom>
          <a:noFill/>
        </p:spPr>
        <p:txBody>
          <a:bodyPr wrap="square" rtlCol="0">
            <a:spAutoFit/>
          </a:bodyPr>
          <a:lstStyle/>
          <a:p>
            <a:pPr algn="ctr"/>
            <a:r>
              <a:rPr lang="en-US" b="1" dirty="0"/>
              <a:t>Car</a:t>
            </a:r>
          </a:p>
          <a:p>
            <a:pPr algn="ctr"/>
            <a:r>
              <a:rPr lang="en-US" b="1" dirty="0" smtClean="0"/>
              <a:t>&amp;</a:t>
            </a:r>
            <a:endParaRPr lang="en-US" b="1" dirty="0"/>
          </a:p>
          <a:p>
            <a:pPr algn="ctr"/>
            <a:r>
              <a:rPr lang="en-US" b="1" dirty="0" smtClean="0"/>
              <a:t>Vehicle</a:t>
            </a:r>
            <a:endParaRPr lang="en-US" b="1" dirty="0"/>
          </a:p>
        </p:txBody>
      </p:sp>
      <p:cxnSp>
        <p:nvCxnSpPr>
          <p:cNvPr id="9" name="Straight Arrow Connector 8"/>
          <p:cNvCxnSpPr/>
          <p:nvPr/>
        </p:nvCxnSpPr>
        <p:spPr>
          <a:xfrm flipH="1">
            <a:off x="2052536" y="2134409"/>
            <a:ext cx="359925" cy="776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388283" y="2134409"/>
            <a:ext cx="433425" cy="776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20259" y="1734299"/>
            <a:ext cx="2504353" cy="400110"/>
          </a:xfrm>
          <a:prstGeom prst="rect">
            <a:avLst/>
          </a:prstGeom>
          <a:noFill/>
          <a:ln w="9525">
            <a:solidFill>
              <a:schemeClr val="accent1"/>
            </a:solidFill>
          </a:ln>
        </p:spPr>
        <p:txBody>
          <a:bodyPr wrap="square" rtlCol="0">
            <a:spAutoFit/>
          </a:bodyPr>
          <a:lstStyle/>
          <a:p>
            <a:pPr algn="ctr"/>
            <a:r>
              <a:rPr lang="en-US" sz="2000" b="1" dirty="0" smtClean="0"/>
              <a:t>car </a:t>
            </a:r>
            <a:r>
              <a:rPr lang="en-US" sz="2000" b="1" dirty="0"/>
              <a:t>OR </a:t>
            </a:r>
            <a:r>
              <a:rPr lang="en-US" sz="2000" b="1" dirty="0" smtClean="0"/>
              <a:t>vehicle</a:t>
            </a:r>
            <a:endParaRPr lang="en-US" sz="2000" b="1" dirty="0"/>
          </a:p>
        </p:txBody>
      </p:sp>
      <p:cxnSp>
        <p:nvCxnSpPr>
          <p:cNvPr id="13" name="Straight Arrow Connector 12"/>
          <p:cNvCxnSpPr/>
          <p:nvPr/>
        </p:nvCxnSpPr>
        <p:spPr>
          <a:xfrm>
            <a:off x="3462708" y="2134409"/>
            <a:ext cx="0" cy="12216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206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46" y="523421"/>
            <a:ext cx="7543800" cy="871637"/>
          </a:xfrm>
        </p:spPr>
        <p:txBody>
          <a:bodyPr/>
          <a:lstStyle/>
          <a:p>
            <a:r>
              <a:rPr lang="en-US" b="1" dirty="0" smtClean="0"/>
              <a:t>NOT — speech NOT school</a:t>
            </a:r>
            <a:endParaRPr lang="en-US" b="1" dirty="0"/>
          </a:p>
        </p:txBody>
      </p:sp>
      <p:sp>
        <p:nvSpPr>
          <p:cNvPr id="5" name="TextBox 4"/>
          <p:cNvSpPr txBox="1"/>
          <p:nvPr/>
        </p:nvSpPr>
        <p:spPr>
          <a:xfrm>
            <a:off x="8057135" y="2377001"/>
            <a:ext cx="2926080" cy="3046988"/>
          </a:xfrm>
          <a:prstGeom prst="rect">
            <a:avLst/>
          </a:prstGeom>
          <a:noFill/>
        </p:spPr>
        <p:txBody>
          <a:bodyPr wrap="square" rtlCol="0">
            <a:spAutoFit/>
          </a:bodyPr>
          <a:lstStyle/>
          <a:p>
            <a:r>
              <a:rPr lang="en-US" sz="3200" dirty="0">
                <a:latin typeface="Garamond" panose="02020404030301010803" pitchFamily="18" charset="0"/>
              </a:rPr>
              <a:t>Only returns cases mentioning “speech” without referencing the word “school.”</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872" y="2147037"/>
            <a:ext cx="4853001" cy="3949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153591" y="3812469"/>
            <a:ext cx="1634781" cy="523220"/>
          </a:xfrm>
          <a:prstGeom prst="rect">
            <a:avLst/>
          </a:prstGeom>
          <a:noFill/>
        </p:spPr>
        <p:txBody>
          <a:bodyPr wrap="square" rtlCol="0">
            <a:spAutoFit/>
          </a:bodyPr>
          <a:lstStyle/>
          <a:p>
            <a:pPr algn="ctr"/>
            <a:r>
              <a:rPr lang="en-US" sz="2800" b="1" dirty="0"/>
              <a:t>Speech</a:t>
            </a:r>
          </a:p>
        </p:txBody>
      </p:sp>
      <p:sp>
        <p:nvSpPr>
          <p:cNvPr id="10" name="TextBox 9"/>
          <p:cNvSpPr txBox="1"/>
          <p:nvPr/>
        </p:nvSpPr>
        <p:spPr>
          <a:xfrm>
            <a:off x="4452823" y="4464866"/>
            <a:ext cx="1110287" cy="400110"/>
          </a:xfrm>
          <a:prstGeom prst="rect">
            <a:avLst/>
          </a:prstGeom>
          <a:noFill/>
        </p:spPr>
        <p:txBody>
          <a:bodyPr wrap="square" rtlCol="0">
            <a:spAutoFit/>
          </a:bodyPr>
          <a:lstStyle/>
          <a:p>
            <a:pPr algn="ctr"/>
            <a:r>
              <a:rPr lang="en-US" sz="2000" b="1" dirty="0"/>
              <a:t>School</a:t>
            </a:r>
          </a:p>
        </p:txBody>
      </p:sp>
      <p:sp>
        <p:nvSpPr>
          <p:cNvPr id="11" name="TextBox 10"/>
          <p:cNvSpPr txBox="1"/>
          <p:nvPr/>
        </p:nvSpPr>
        <p:spPr>
          <a:xfrm>
            <a:off x="5266970" y="1793094"/>
            <a:ext cx="1609346" cy="707886"/>
          </a:xfrm>
          <a:prstGeom prst="rect">
            <a:avLst/>
          </a:prstGeom>
          <a:noFill/>
          <a:ln w="9525">
            <a:solidFill>
              <a:schemeClr val="accent1"/>
            </a:solidFill>
          </a:ln>
        </p:spPr>
        <p:txBody>
          <a:bodyPr wrap="square" rtlCol="0">
            <a:spAutoFit/>
          </a:bodyPr>
          <a:lstStyle/>
          <a:p>
            <a:pPr algn="ctr"/>
            <a:r>
              <a:rPr lang="en-US" sz="2000" dirty="0"/>
              <a:t>speech </a:t>
            </a:r>
            <a:r>
              <a:rPr lang="en-US" sz="2000" b="1" dirty="0"/>
              <a:t>NOT</a:t>
            </a:r>
            <a:r>
              <a:rPr lang="en-US" sz="2000" dirty="0"/>
              <a:t> school</a:t>
            </a:r>
          </a:p>
        </p:txBody>
      </p:sp>
      <p:cxnSp>
        <p:nvCxnSpPr>
          <p:cNvPr id="12" name="Straight Arrow Connector 11"/>
          <p:cNvCxnSpPr/>
          <p:nvPr/>
        </p:nvCxnSpPr>
        <p:spPr>
          <a:xfrm flipH="1">
            <a:off x="4086151" y="2500980"/>
            <a:ext cx="1180819" cy="732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317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1984</TotalTime>
  <Words>3655</Words>
  <Application>Microsoft Office PowerPoint</Application>
  <PresentationFormat>Widescreen</PresentationFormat>
  <Paragraphs>253</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Century Gothic</vt:lpstr>
      <vt:lpstr>Garamond</vt:lpstr>
      <vt:lpstr>HelveticaNeue LT 35 Thin</vt:lpstr>
      <vt:lpstr>Wingdings</vt:lpstr>
      <vt:lpstr>Vapor Trail</vt:lpstr>
      <vt:lpstr>Teaching Boolean Using Fastcase</vt:lpstr>
      <vt:lpstr>Boolean Searching</vt:lpstr>
      <vt:lpstr>A BIT OF History</vt:lpstr>
      <vt:lpstr>Two things to keep in mind</vt:lpstr>
      <vt:lpstr>Fastcase Boolean operators</vt:lpstr>
      <vt:lpstr>Boolean Search Operators</vt:lpstr>
      <vt:lpstr>AND — dog AND bite</vt:lpstr>
      <vt:lpstr>OR — car OR automobile</vt:lpstr>
      <vt:lpstr>NOT — speech NOT school</vt:lpstr>
      <vt:lpstr>speech NOT (school OR political)</vt:lpstr>
      <vt:lpstr>speech AND public NOT (school OR political)</vt:lpstr>
      <vt:lpstr>Proximity or within — w/# or /#</vt:lpstr>
      <vt:lpstr>“Quotation marks”</vt:lpstr>
      <vt:lpstr>General Note on The Plural Form</vt:lpstr>
      <vt:lpstr>Root expander (*, !) — mar*</vt:lpstr>
      <vt:lpstr>Order of Operations</vt:lpstr>
      <vt:lpstr>Parentheses — what happens when the user does not use it</vt:lpstr>
      <vt:lpstr>Subtle but important distinction</vt:lpstr>
      <vt:lpstr>Advanced Order of Operations</vt:lpstr>
      <vt:lpstr>PowerPoint Presentation</vt:lpstr>
      <vt:lpstr>((testimon* or marital) /3 privileg*) AND ((compel* or requir*) /5 testi*) AND (spous* or husband or wife) NOT civil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Boolean Using Fastcase</dc:title>
  <dc:creator>Tiffany Hickman</dc:creator>
  <cp:lastModifiedBy>Erin Page</cp:lastModifiedBy>
  <cp:revision>81</cp:revision>
  <dcterms:created xsi:type="dcterms:W3CDTF">2016-07-06T17:21:16Z</dcterms:created>
  <dcterms:modified xsi:type="dcterms:W3CDTF">2018-09-28T20:24:40Z</dcterms:modified>
</cp:coreProperties>
</file>