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1"/>
  </p:notesMasterIdLst>
  <p:handoutMasterIdLst>
    <p:handoutMasterId r:id="rId22"/>
  </p:handoutMasterIdLst>
  <p:sldIdLst>
    <p:sldId id="257" r:id="rId2"/>
    <p:sldId id="270" r:id="rId3"/>
    <p:sldId id="271" r:id="rId4"/>
    <p:sldId id="258" r:id="rId5"/>
    <p:sldId id="259" r:id="rId6"/>
    <p:sldId id="269" r:id="rId7"/>
    <p:sldId id="268" r:id="rId8"/>
    <p:sldId id="260" r:id="rId9"/>
    <p:sldId id="277" r:id="rId10"/>
    <p:sldId id="261" r:id="rId11"/>
    <p:sldId id="280" r:id="rId12"/>
    <p:sldId id="262" r:id="rId13"/>
    <p:sldId id="264" r:id="rId14"/>
    <p:sldId id="278" r:id="rId15"/>
    <p:sldId id="279" r:id="rId16"/>
    <p:sldId id="265" r:id="rId17"/>
    <p:sldId id="267" r:id="rId18"/>
    <p:sldId id="273" r:id="rId19"/>
    <p:sldId id="275"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45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62017" autoAdjust="0"/>
  </p:normalViewPr>
  <p:slideViewPr>
    <p:cSldViewPr snapToGrid="0">
      <p:cViewPr varScale="1">
        <p:scale>
          <a:sx n="64" d="100"/>
          <a:sy n="64" d="100"/>
        </p:scale>
        <p:origin x="132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1440" tIns="45720" rIns="91440" bIns="45720" rtlCol="0"/>
          <a:lstStyle>
            <a:lvl1pPr algn="r">
              <a:defRPr sz="1200"/>
            </a:lvl1pPr>
          </a:lstStyle>
          <a:p>
            <a:fld id="{ED768CEC-1825-47F5-B5E3-B177665FECED}" type="datetimeFigureOut">
              <a:rPr lang="en-US" smtClean="0"/>
              <a:t>5/7/2019</a:t>
            </a:fld>
            <a:endParaRPr lang="en-US" dirty="0"/>
          </a:p>
        </p:txBody>
      </p:sp>
      <p:sp>
        <p:nvSpPr>
          <p:cNvPr id="4" name="Footer Placeholder 3"/>
          <p:cNvSpPr>
            <a:spLocks noGrp="1"/>
          </p:cNvSpPr>
          <p:nvPr>
            <p:ph type="ftr" sz="quarter" idx="2"/>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1440" tIns="45720" rIns="91440" bIns="45720" rtlCol="0" anchor="b"/>
          <a:lstStyle>
            <a:lvl1pPr algn="r">
              <a:defRPr sz="1200"/>
            </a:lvl1pPr>
          </a:lstStyle>
          <a:p>
            <a:fld id="{8EDD24CB-7CC1-45F4-B5A3-D3301F19C778}" type="slidenum">
              <a:rPr lang="en-US" smtClean="0"/>
              <a:t>‹#›</a:t>
            </a:fld>
            <a:endParaRPr lang="en-US" dirty="0"/>
          </a:p>
        </p:txBody>
      </p:sp>
    </p:spTree>
    <p:extLst>
      <p:ext uri="{BB962C8B-B14F-4D97-AF65-F5344CB8AC3E}">
        <p14:creationId xmlns:p14="http://schemas.microsoft.com/office/powerpoint/2010/main" val="542043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1B861471-9082-4BD2-BDD8-70D4DAAA6DEB}" type="datetimeFigureOut">
              <a:rPr lang="en-US" smtClean="0"/>
              <a:t>5/7/2019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1440" tIns="45720" rIns="91440" bIns="45720" rtlCol="0" anchor="b"/>
          <a:lstStyle>
            <a:lvl1pPr algn="r">
              <a:defRPr sz="1200"/>
            </a:lvl1pPr>
          </a:lstStyle>
          <a:p>
            <a:fld id="{F0360F96-D227-41A6-A143-3F85656A1726}" type="slidenum">
              <a:rPr lang="en-US" smtClean="0"/>
              <a:t>‹#›</a:t>
            </a:fld>
            <a:endParaRPr lang="en-US" dirty="0"/>
          </a:p>
        </p:txBody>
      </p:sp>
    </p:spTree>
    <p:extLst>
      <p:ext uri="{BB962C8B-B14F-4D97-AF65-F5344CB8AC3E}">
        <p14:creationId xmlns:p14="http://schemas.microsoft.com/office/powerpoint/2010/main" val="2160498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Introduction</a:t>
            </a:r>
            <a:r>
              <a:rPr lang="en-US" baseline="0" dirty="0"/>
              <a:t> to Fastcase lesson. This lesson is intended to be used to teach legal research students how to use Fastcase at a basic level. Please see (insert name of other lessons)</a:t>
            </a:r>
          </a:p>
          <a:p>
            <a:endParaRPr lang="en-US" baseline="0" dirty="0"/>
          </a:p>
          <a:p>
            <a:r>
              <a:rPr lang="en-US" baseline="0" dirty="0"/>
              <a:t>Please feel free to use this lesson in its entirety, or in pieces as needed to supplement your course. If you have any questions, please feel free to contact Fastcase at 866-773-2782 or at support@fastcase.com. We hope you enjoy this lesson.</a:t>
            </a:r>
            <a:endParaRPr lang="en-US" dirty="0"/>
          </a:p>
        </p:txBody>
      </p:sp>
      <p:sp>
        <p:nvSpPr>
          <p:cNvPr id="4" name="Slide Number Placeholder 3"/>
          <p:cNvSpPr>
            <a:spLocks noGrp="1"/>
          </p:cNvSpPr>
          <p:nvPr>
            <p:ph type="sldNum" sz="quarter" idx="10"/>
          </p:nvPr>
        </p:nvSpPr>
        <p:spPr/>
        <p:txBody>
          <a:bodyPr/>
          <a:lstStyle/>
          <a:p>
            <a:fld id="{DCB60B5E-9997-43B6-BFD7-62EE0710D543}" type="slidenum">
              <a:rPr lang="en-US" smtClean="0"/>
              <a:t>1</a:t>
            </a:fld>
            <a:endParaRPr lang="en-US"/>
          </a:p>
        </p:txBody>
      </p:sp>
    </p:spTree>
    <p:extLst>
      <p:ext uri="{BB962C8B-B14F-4D97-AF65-F5344CB8AC3E}">
        <p14:creationId xmlns:p14="http://schemas.microsoft.com/office/powerpoint/2010/main" val="2682320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 results remain on the left side of the screen, which allows users to easily navigate to other cases in the results list. </a:t>
            </a:r>
          </a:p>
          <a:p>
            <a:r>
              <a:rPr lang="en-US" dirty="0"/>
              <a:t>See your case’s relevance immediately with the interactive timeline, also remaining on the left side of the screen.</a:t>
            </a:r>
          </a:p>
          <a:p>
            <a:r>
              <a:rPr lang="en-US" dirty="0"/>
              <a:t>Links</a:t>
            </a:r>
            <a:r>
              <a:rPr lang="en-US" baseline="0" dirty="0"/>
              <a:t> to bad law bot (see bad law bot slide), highlighting (see high-lighting slide), and printing (see printing slide) at the top of every page.</a:t>
            </a:r>
            <a:endParaRPr lang="en-US" dirty="0"/>
          </a:p>
        </p:txBody>
      </p:sp>
      <p:sp>
        <p:nvSpPr>
          <p:cNvPr id="4" name="Slide Number Placeholder 3"/>
          <p:cNvSpPr>
            <a:spLocks noGrp="1"/>
          </p:cNvSpPr>
          <p:nvPr>
            <p:ph type="sldNum" sz="quarter" idx="10"/>
          </p:nvPr>
        </p:nvSpPr>
        <p:spPr/>
        <p:txBody>
          <a:bodyPr/>
          <a:lstStyle/>
          <a:p>
            <a:fld id="{DCB60B5E-9997-43B6-BFD7-62EE0710D543}" type="slidenum">
              <a:rPr lang="en-US" smtClean="0"/>
              <a:t>10</a:t>
            </a:fld>
            <a:endParaRPr lang="en-US"/>
          </a:p>
        </p:txBody>
      </p:sp>
    </p:spTree>
    <p:extLst>
      <p:ext uri="{BB962C8B-B14F-4D97-AF65-F5344CB8AC3E}">
        <p14:creationId xmlns:p14="http://schemas.microsoft.com/office/powerpoint/2010/main" val="4096554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Documents will automatically have the search terms used to find them highlighted. Entering a new term into the “search here” box will highlight that new term as well. You can jump from term to term or directly to the most relevant paragraph button by using the arrows on the right.</a:t>
            </a:r>
          </a:p>
        </p:txBody>
      </p:sp>
      <p:sp>
        <p:nvSpPr>
          <p:cNvPr id="4" name="Slide Number Placeholder 3"/>
          <p:cNvSpPr>
            <a:spLocks noGrp="1"/>
          </p:cNvSpPr>
          <p:nvPr>
            <p:ph type="sldNum" sz="quarter" idx="5"/>
          </p:nvPr>
        </p:nvSpPr>
        <p:spPr/>
        <p:txBody>
          <a:bodyPr/>
          <a:lstStyle/>
          <a:p>
            <a:fld id="{F0360F96-D227-41A6-A143-3F85656A1726}" type="slidenum">
              <a:rPr lang="en-US" smtClean="0"/>
              <a:t>11</a:t>
            </a:fld>
            <a:endParaRPr lang="en-US" dirty="0"/>
          </a:p>
        </p:txBody>
      </p:sp>
    </p:spTree>
    <p:extLst>
      <p:ext uri="{BB962C8B-B14F-4D97-AF65-F5344CB8AC3E}">
        <p14:creationId xmlns:p14="http://schemas.microsoft.com/office/powerpoint/2010/main" val="1970989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Fastcase </a:t>
            </a:r>
            <a:r>
              <a:rPr lang="en-US" baseline="0" dirty="0"/>
              <a:t>doesn’t charge to print, save, or email, so users can feel free to save as many cases as needed.  To print, click on the “print” icon.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dirty="0"/>
              <a:t>Print options including printing with the highlighted search terms, printing with one</a:t>
            </a:r>
            <a:r>
              <a:rPr lang="en-US" baseline="0" dirty="0"/>
              <a:t> or two columns, and printing in Word, RTF, or PDF formats. Fastcase does not print directly, so users can elect to maintain a digital copy, or print from the word processor or PDF program.</a:t>
            </a:r>
          </a:p>
          <a:p>
            <a:endParaRPr lang="en-US" baseline="0" dirty="0"/>
          </a:p>
          <a:p>
            <a:r>
              <a:rPr lang="en-US" baseline="0" dirty="0"/>
              <a:t>If you select yes for highlight search terms, the search terms used to locate the document will remain highlighted in the downloaded version.</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DCB60B5E-9997-43B6-BFD7-62EE0710D543}" type="slidenum">
              <a:rPr lang="en-US" smtClean="0"/>
              <a:t>12</a:t>
            </a:fld>
            <a:endParaRPr lang="en-US"/>
          </a:p>
        </p:txBody>
      </p:sp>
    </p:spTree>
    <p:extLst>
      <p:ext uri="{BB962C8B-B14F-4D97-AF65-F5344CB8AC3E}">
        <p14:creationId xmlns:p14="http://schemas.microsoft.com/office/powerpoint/2010/main" val="608570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Cases can be emailed to a colleague by clicking on the email link. </a:t>
            </a:r>
            <a:endParaRPr lang="en-US" dirty="0"/>
          </a:p>
        </p:txBody>
      </p:sp>
      <p:sp>
        <p:nvSpPr>
          <p:cNvPr id="4" name="Slide Number Placeholder 3"/>
          <p:cNvSpPr>
            <a:spLocks noGrp="1"/>
          </p:cNvSpPr>
          <p:nvPr>
            <p:ph type="sldNum" sz="quarter" idx="10"/>
          </p:nvPr>
        </p:nvSpPr>
        <p:spPr/>
        <p:txBody>
          <a:bodyPr/>
          <a:lstStyle/>
          <a:p>
            <a:fld id="{DCB60B5E-9997-43B6-BFD7-62EE0710D543}" type="slidenum">
              <a:rPr lang="en-US" smtClean="0"/>
              <a:t>13</a:t>
            </a:fld>
            <a:endParaRPr lang="en-US"/>
          </a:p>
        </p:txBody>
      </p:sp>
    </p:spTree>
    <p:extLst>
      <p:ext uri="{BB962C8B-B14F-4D97-AF65-F5344CB8AC3E}">
        <p14:creationId xmlns:p14="http://schemas.microsoft.com/office/powerpoint/2010/main" val="622502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Adding a document to favorites allows you to easily find documents later. Click on the star to add a document to your favorites. When the star turns orange the document has been added to your favorites to view later.  </a:t>
            </a:r>
            <a:r>
              <a:rPr lang="en-US" baseline="0" dirty="0"/>
              <a:t> If you have many favorites, you can organize your favorites in folders, similar to bookmarks in your internet browser.</a:t>
            </a:r>
          </a:p>
          <a:p>
            <a:endParaRPr lang="en-US" dirty="0"/>
          </a:p>
        </p:txBody>
      </p:sp>
      <p:sp>
        <p:nvSpPr>
          <p:cNvPr id="4" name="Slide Number Placeholder 3"/>
          <p:cNvSpPr>
            <a:spLocks noGrp="1"/>
          </p:cNvSpPr>
          <p:nvPr>
            <p:ph type="sldNum" sz="quarter" idx="10"/>
          </p:nvPr>
        </p:nvSpPr>
        <p:spPr/>
        <p:txBody>
          <a:bodyPr/>
          <a:lstStyle/>
          <a:p>
            <a:fld id="{DCB60B5E-9997-43B6-BFD7-62EE0710D543}" type="slidenum">
              <a:rPr lang="en-US" smtClean="0"/>
              <a:t>14</a:t>
            </a:fld>
            <a:endParaRPr lang="en-US"/>
          </a:p>
        </p:txBody>
      </p:sp>
    </p:spTree>
    <p:extLst>
      <p:ext uri="{BB962C8B-B14F-4D97-AF65-F5344CB8AC3E}">
        <p14:creationId xmlns:p14="http://schemas.microsoft.com/office/powerpoint/2010/main" val="2218460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link allows you to share a copy of the primary law document you are viewing with anyone. The recipient does not have to be logged in and does not have to have Fastcase access as the public link URL is a public domain.</a:t>
            </a:r>
          </a:p>
          <a:p>
            <a:endParaRPr lang="en-US" dirty="0"/>
          </a:p>
        </p:txBody>
      </p:sp>
      <p:sp>
        <p:nvSpPr>
          <p:cNvPr id="4" name="Slide Number Placeholder 3"/>
          <p:cNvSpPr>
            <a:spLocks noGrp="1"/>
          </p:cNvSpPr>
          <p:nvPr>
            <p:ph type="sldNum" sz="quarter" idx="5"/>
          </p:nvPr>
        </p:nvSpPr>
        <p:spPr/>
        <p:txBody>
          <a:bodyPr/>
          <a:lstStyle/>
          <a:p>
            <a:fld id="{F0360F96-D227-41A6-A143-3F85656A1726}" type="slidenum">
              <a:rPr lang="en-US" smtClean="0"/>
              <a:t>15</a:t>
            </a:fld>
            <a:endParaRPr lang="en-US" dirty="0"/>
          </a:p>
        </p:txBody>
      </p:sp>
    </p:spTree>
    <p:extLst>
      <p:ext uri="{BB962C8B-B14F-4D97-AF65-F5344CB8AC3E}">
        <p14:creationId xmlns:p14="http://schemas.microsoft.com/office/powerpoint/2010/main" val="961764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Negative treatment of cases is flagged by a feature called “Bad law bot”. If</a:t>
            </a:r>
            <a:r>
              <a:rPr lang="en-US" baseline="0" dirty="0"/>
              <a:t> there is a red flag in the search results or at the top of a case, that means that the case has negative treatment in subsequent decisions, as noted by bluebook citation rules. If you click on the red flag, it will take you to the authority check report, which will display the negative interpretation of this case, so you can evaluate if the case is still useful or not.</a:t>
            </a:r>
            <a:endParaRPr lang="en-US" dirty="0"/>
          </a:p>
        </p:txBody>
      </p:sp>
      <p:sp>
        <p:nvSpPr>
          <p:cNvPr id="4" name="Slide Number Placeholder 3"/>
          <p:cNvSpPr>
            <a:spLocks noGrp="1"/>
          </p:cNvSpPr>
          <p:nvPr>
            <p:ph type="sldNum" sz="quarter" idx="10"/>
          </p:nvPr>
        </p:nvSpPr>
        <p:spPr/>
        <p:txBody>
          <a:bodyPr/>
          <a:lstStyle/>
          <a:p>
            <a:fld id="{DCB60B5E-9997-43B6-BFD7-62EE0710D543}" type="slidenum">
              <a:rPr lang="en-US" smtClean="0"/>
              <a:t>16</a:t>
            </a:fld>
            <a:endParaRPr lang="en-US"/>
          </a:p>
        </p:txBody>
      </p:sp>
    </p:spTree>
    <p:extLst>
      <p:ext uri="{BB962C8B-B14F-4D97-AF65-F5344CB8AC3E}">
        <p14:creationId xmlns:p14="http://schemas.microsoft.com/office/powerpoint/2010/main" val="3660697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on the index page, you can navigate through the entire statute. Simply select Outline from the top of the page, select a jurisdiction, then a document, then click on the arrows to navigate that document.</a:t>
            </a:r>
          </a:p>
        </p:txBody>
      </p:sp>
      <p:sp>
        <p:nvSpPr>
          <p:cNvPr id="4" name="Slide Number Placeholder 3"/>
          <p:cNvSpPr>
            <a:spLocks noGrp="1"/>
          </p:cNvSpPr>
          <p:nvPr>
            <p:ph type="sldNum" sz="quarter" idx="10"/>
          </p:nvPr>
        </p:nvSpPr>
        <p:spPr/>
        <p:txBody>
          <a:bodyPr/>
          <a:lstStyle/>
          <a:p>
            <a:fld id="{DCB60B5E-9997-43B6-BFD7-62EE0710D543}" type="slidenum">
              <a:rPr lang="en-US" smtClean="0"/>
              <a:t>17</a:t>
            </a:fld>
            <a:endParaRPr lang="en-US"/>
          </a:p>
        </p:txBody>
      </p:sp>
    </p:spTree>
    <p:extLst>
      <p:ext uri="{BB962C8B-B14F-4D97-AF65-F5344CB8AC3E}">
        <p14:creationId xmlns:p14="http://schemas.microsoft.com/office/powerpoint/2010/main" val="726169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CLIO is a well known practice management software that facilitates billing</a:t>
            </a:r>
            <a:r>
              <a:rPr lang="en-US" baseline="0" dirty="0"/>
              <a:t> and case management. If the user wants, they can connect their Fastcase account with a CLIO account. This allows the user to time their research in Fastcase, which allows the user to automatically generate bills for legal research. Additionally, the user can download documents directly into the case management for the specific case in process for organizational purposes.</a:t>
            </a:r>
          </a:p>
          <a:p>
            <a:endParaRPr lang="en-US" baseline="0" dirty="0"/>
          </a:p>
          <a:p>
            <a:r>
              <a:rPr lang="en-US" baseline="0" dirty="0"/>
              <a:t>Fastcase also has a partnership with Hein Online, the largest provider of secondary legal research materials: journals, bar reviews, etc. A user can use Fastcase’s legal research tools to search Hein content and read brief descriptions of the content, prior to making a decision to purchase the content from Hein Online. </a:t>
            </a:r>
            <a:endParaRPr lang="en-US" dirty="0"/>
          </a:p>
        </p:txBody>
      </p:sp>
      <p:sp>
        <p:nvSpPr>
          <p:cNvPr id="4" name="Slide Number Placeholder 3"/>
          <p:cNvSpPr>
            <a:spLocks noGrp="1"/>
          </p:cNvSpPr>
          <p:nvPr>
            <p:ph type="sldNum" sz="quarter" idx="10"/>
          </p:nvPr>
        </p:nvSpPr>
        <p:spPr/>
        <p:txBody>
          <a:bodyPr/>
          <a:lstStyle/>
          <a:p>
            <a:fld id="{DCB60B5E-9997-43B6-BFD7-62EE0710D543}" type="slidenum">
              <a:rPr lang="en-US" smtClean="0"/>
              <a:t>18</a:t>
            </a:fld>
            <a:endParaRPr lang="en-US"/>
          </a:p>
        </p:txBody>
      </p:sp>
    </p:spTree>
    <p:extLst>
      <p:ext uri="{BB962C8B-B14F-4D97-AF65-F5344CB8AC3E}">
        <p14:creationId xmlns:p14="http://schemas.microsoft.com/office/powerpoint/2010/main" val="4123572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mobile app is free for download for iPhone or Android. Can be synchronized with your desktop account, which allows the user to search on their mobile phone, then access their results later on their desktop and vice-versa. See instructions for syncing at http://www.fastcase.com/mobile-sync/. </a:t>
            </a:r>
            <a:endParaRPr lang="en-US" dirty="0"/>
          </a:p>
        </p:txBody>
      </p:sp>
      <p:sp>
        <p:nvSpPr>
          <p:cNvPr id="4" name="Slide Number Placeholder 3"/>
          <p:cNvSpPr>
            <a:spLocks noGrp="1"/>
          </p:cNvSpPr>
          <p:nvPr>
            <p:ph type="sldNum" sz="quarter" idx="10"/>
          </p:nvPr>
        </p:nvSpPr>
        <p:spPr/>
        <p:txBody>
          <a:bodyPr/>
          <a:lstStyle/>
          <a:p>
            <a:fld id="{DCB60B5E-9997-43B6-BFD7-62EE0710D543}" type="slidenum">
              <a:rPr lang="en-US" smtClean="0"/>
              <a:t>19</a:t>
            </a:fld>
            <a:endParaRPr lang="en-US"/>
          </a:p>
        </p:txBody>
      </p:sp>
    </p:spTree>
    <p:extLst>
      <p:ext uri="{BB962C8B-B14F-4D97-AF65-F5344CB8AC3E}">
        <p14:creationId xmlns:p14="http://schemas.microsoft.com/office/powerpoint/2010/main" val="4269828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Fastcase is an expanding</a:t>
            </a:r>
            <a:r>
              <a:rPr lang="en-US" baseline="0" dirty="0"/>
              <a:t> database. The database started with </a:t>
            </a:r>
            <a:r>
              <a:rPr lang="en-US" baseline="0" dirty="0" err="1"/>
              <a:t>caselaw</a:t>
            </a:r>
            <a:r>
              <a:rPr lang="en-US" baseline="0" dirty="0"/>
              <a:t> and has expanded to statutes, regulations, court rules, constitutions, and other legal documents. An important part of legal research is to ensure that the database you are using contains the materials you are looking for. If you are looking for secondary sources, Fastcase has a partnership with HeinOnline, and also offers treatises, CLE books, and journals directly. </a:t>
            </a:r>
            <a:endParaRPr lang="en-US" dirty="0"/>
          </a:p>
        </p:txBody>
      </p:sp>
      <p:sp>
        <p:nvSpPr>
          <p:cNvPr id="4" name="Slide Number Placeholder 3"/>
          <p:cNvSpPr>
            <a:spLocks noGrp="1"/>
          </p:cNvSpPr>
          <p:nvPr>
            <p:ph type="sldNum" sz="quarter" idx="10"/>
          </p:nvPr>
        </p:nvSpPr>
        <p:spPr/>
        <p:txBody>
          <a:bodyPr/>
          <a:lstStyle/>
          <a:p>
            <a:fld id="{DCB60B5E-9997-43B6-BFD7-62EE0710D543}" type="slidenum">
              <a:rPr lang="en-US" smtClean="0"/>
              <a:t>2</a:t>
            </a:fld>
            <a:endParaRPr lang="en-US"/>
          </a:p>
        </p:txBody>
      </p:sp>
    </p:spTree>
    <p:extLst>
      <p:ext uri="{BB962C8B-B14F-4D97-AF65-F5344CB8AC3E}">
        <p14:creationId xmlns:p14="http://schemas.microsoft.com/office/powerpoint/2010/main" val="2895003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Logging in is</a:t>
            </a:r>
            <a:r>
              <a:rPr lang="en-US" baseline="0" dirty="0"/>
              <a:t> simple and all users of Fastcase have access to the major features. If a user is a member of a bar association that offers Fastcase as a member benefit, they would click on the “Participating Bar Member?” link. Otherwise, everyone logs in from the same place.</a:t>
            </a:r>
            <a:endParaRPr lang="en-US" dirty="0"/>
          </a:p>
        </p:txBody>
      </p:sp>
      <p:sp>
        <p:nvSpPr>
          <p:cNvPr id="4" name="Slide Number Placeholder 3"/>
          <p:cNvSpPr>
            <a:spLocks noGrp="1"/>
          </p:cNvSpPr>
          <p:nvPr>
            <p:ph type="sldNum" sz="quarter" idx="10"/>
          </p:nvPr>
        </p:nvSpPr>
        <p:spPr/>
        <p:txBody>
          <a:bodyPr/>
          <a:lstStyle/>
          <a:p>
            <a:fld id="{DCB60B5E-9997-43B6-BFD7-62EE0710D543}" type="slidenum">
              <a:rPr lang="en-US" smtClean="0"/>
              <a:t>3</a:t>
            </a:fld>
            <a:endParaRPr lang="en-US"/>
          </a:p>
        </p:txBody>
      </p:sp>
    </p:spTree>
    <p:extLst>
      <p:ext uri="{BB962C8B-B14F-4D97-AF65-F5344CB8AC3E}">
        <p14:creationId xmlns:p14="http://schemas.microsoft.com/office/powerpoint/2010/main" val="1430195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homepage</a:t>
            </a:r>
            <a:r>
              <a:rPr lang="en-US" baseline="0" dirty="0"/>
              <a:t> is accessible at any time by clicking on the “</a:t>
            </a:r>
            <a:r>
              <a:rPr lang="en-US" baseline="0" dirty="0" err="1"/>
              <a:t>fastcase</a:t>
            </a:r>
            <a:r>
              <a:rPr lang="en-US" baseline="0" dirty="0"/>
              <a:t>” logo at the top left of the screen. At the top right of the screen, you can see a person icon. To access the settings for your account, simply click on the person. </a:t>
            </a:r>
          </a:p>
          <a:p>
            <a:endParaRPr lang="en-US" baseline="0" dirty="0"/>
          </a:p>
          <a:p>
            <a:r>
              <a:rPr lang="en-US" baseline="0" dirty="0"/>
              <a:t>The quick search is located at the top center of the page. Best used for a generalized search, with no content restrictions.</a:t>
            </a:r>
          </a:p>
          <a:p>
            <a:r>
              <a:rPr lang="en-US" baseline="0" dirty="0"/>
              <a:t>To the right of the quick search bar is the “Options” link. Best used for precision searching, including limitations of date span, jurisdiction, and other modifications. See the advanced search slide.</a:t>
            </a:r>
          </a:p>
          <a:p>
            <a:r>
              <a:rPr lang="en-US" baseline="0" dirty="0"/>
              <a:t>Help &amp; Support: quick links to our user guide, live chat with a trained reference attorney, video tutorials on using Fastcase, and a schedule of free webinars on legal research hosted by Fastcase.</a:t>
            </a:r>
          </a:p>
          <a:p>
            <a:r>
              <a:rPr lang="en-US" baseline="0" dirty="0"/>
              <a:t>Search History: Shows most recent searches automatically for easy reuse.</a:t>
            </a:r>
          </a:p>
          <a:p>
            <a:r>
              <a:rPr lang="en-US" dirty="0"/>
              <a:t>Favorite Documents: Shows links to your favorite documents</a:t>
            </a:r>
          </a:p>
          <a:p>
            <a:r>
              <a:rPr lang="en-US" dirty="0"/>
              <a:t>Blog: see articles of interest on our blog, including search tips, new features, and general news of interest for Fastcase.</a:t>
            </a:r>
          </a:p>
        </p:txBody>
      </p:sp>
      <p:sp>
        <p:nvSpPr>
          <p:cNvPr id="4" name="Slide Number Placeholder 3"/>
          <p:cNvSpPr>
            <a:spLocks noGrp="1"/>
          </p:cNvSpPr>
          <p:nvPr>
            <p:ph type="sldNum" sz="quarter" idx="10"/>
          </p:nvPr>
        </p:nvSpPr>
        <p:spPr/>
        <p:txBody>
          <a:bodyPr/>
          <a:lstStyle/>
          <a:p>
            <a:fld id="{DCB60B5E-9997-43B6-BFD7-62EE0710D543}" type="slidenum">
              <a:rPr lang="en-US" smtClean="0"/>
              <a:t>4</a:t>
            </a:fld>
            <a:endParaRPr lang="en-US"/>
          </a:p>
        </p:txBody>
      </p:sp>
    </p:spTree>
    <p:extLst>
      <p:ext uri="{BB962C8B-B14F-4D97-AF65-F5344CB8AC3E}">
        <p14:creationId xmlns:p14="http://schemas.microsoft.com/office/powerpoint/2010/main" val="119353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 results are “bottomless” with no need to click “next page”.</a:t>
            </a:r>
            <a:r>
              <a:rPr lang="en-US" baseline="0" dirty="0"/>
              <a:t> Start scrolling, keep on scrolling, same page.</a:t>
            </a:r>
          </a:p>
          <a:p>
            <a:r>
              <a:rPr lang="en-US" baseline="0" dirty="0"/>
              <a:t>Search results are automatically sorted by “relevance” to your search terms. However, the cases can be resorted by date or by number of citations in the database by clicking on Sort By in the upper right corner of the search results box.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On the right side of your results screen is </a:t>
            </a:r>
            <a:r>
              <a:rPr lang="en-US" dirty="0" err="1"/>
              <a:t>Forecite</a:t>
            </a:r>
            <a:r>
              <a:rPr lang="en-US" dirty="0"/>
              <a:t>. See the next slide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On the left side of your results screen is Search</a:t>
            </a:r>
            <a:r>
              <a:rPr lang="en-US" baseline="0" dirty="0"/>
              <a:t> within. See slide 7</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For the items at the bottom of the results page, see slide 8</a:t>
            </a:r>
            <a:endParaRPr lang="en-US" dirty="0"/>
          </a:p>
          <a:p>
            <a:endParaRPr lang="en-US" dirty="0"/>
          </a:p>
        </p:txBody>
      </p:sp>
      <p:sp>
        <p:nvSpPr>
          <p:cNvPr id="4" name="Slide Number Placeholder 3"/>
          <p:cNvSpPr>
            <a:spLocks noGrp="1"/>
          </p:cNvSpPr>
          <p:nvPr>
            <p:ph type="sldNum" sz="quarter" idx="10"/>
          </p:nvPr>
        </p:nvSpPr>
        <p:spPr/>
        <p:txBody>
          <a:bodyPr/>
          <a:lstStyle/>
          <a:p>
            <a:fld id="{DCB60B5E-9997-43B6-BFD7-62EE0710D543}" type="slidenum">
              <a:rPr lang="en-US" smtClean="0"/>
              <a:t>5</a:t>
            </a:fld>
            <a:endParaRPr lang="en-US"/>
          </a:p>
        </p:txBody>
      </p:sp>
    </p:spTree>
    <p:extLst>
      <p:ext uri="{BB962C8B-B14F-4D97-AF65-F5344CB8AC3E}">
        <p14:creationId xmlns:p14="http://schemas.microsoft.com/office/powerpoint/2010/main" val="19171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On the right side of your results screen is </a:t>
            </a:r>
            <a:r>
              <a:rPr lang="en-US" dirty="0" err="1"/>
              <a:t>Forecite</a:t>
            </a:r>
            <a:r>
              <a:rPr lang="en-US" dirty="0"/>
              <a:t>. </a:t>
            </a:r>
            <a:r>
              <a:rPr lang="en-US" dirty="0" err="1"/>
              <a:t>Forecite</a:t>
            </a:r>
            <a:r>
              <a:rPr lang="en-US" dirty="0"/>
              <a:t> locates cases that are related to your search, but do not have your exact search term. Great for locating seminal cases that use synonyms for your search terms.  </a:t>
            </a:r>
          </a:p>
        </p:txBody>
      </p:sp>
      <p:sp>
        <p:nvSpPr>
          <p:cNvPr id="4" name="Slide Number Placeholder 3"/>
          <p:cNvSpPr>
            <a:spLocks noGrp="1"/>
          </p:cNvSpPr>
          <p:nvPr>
            <p:ph type="sldNum" sz="quarter" idx="10"/>
          </p:nvPr>
        </p:nvSpPr>
        <p:spPr/>
        <p:txBody>
          <a:bodyPr/>
          <a:lstStyle/>
          <a:p>
            <a:fld id="{DCB60B5E-9997-43B6-BFD7-62EE0710D543}" type="slidenum">
              <a:rPr lang="en-US" smtClean="0"/>
              <a:t>6</a:t>
            </a:fld>
            <a:endParaRPr lang="en-US"/>
          </a:p>
        </p:txBody>
      </p:sp>
    </p:spTree>
    <p:extLst>
      <p:ext uri="{BB962C8B-B14F-4D97-AF65-F5344CB8AC3E}">
        <p14:creationId xmlns:p14="http://schemas.microsoft.com/office/powerpoint/2010/main" val="715118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If</a:t>
            </a:r>
            <a:r>
              <a:rPr lang="en-US" baseline="0" dirty="0"/>
              <a:t> a user</a:t>
            </a:r>
            <a:r>
              <a:rPr lang="en-US" dirty="0"/>
              <a:t> ran a general search, then realized that they wanted case law, they can access that material by clicking on Document Type and “Case</a:t>
            </a:r>
            <a:r>
              <a:rPr lang="en-US" baseline="0" dirty="0"/>
              <a:t>s” filter on the left. Users can also focus a search by selecting a level of court, or a specific jurisdiction. Additionally, a user can enter a freehand filter by typing in the search within box at the top of the pane.</a:t>
            </a:r>
            <a:endParaRPr lang="en-US" dirty="0"/>
          </a:p>
          <a:p>
            <a:endParaRPr lang="en-US" dirty="0"/>
          </a:p>
        </p:txBody>
      </p:sp>
      <p:sp>
        <p:nvSpPr>
          <p:cNvPr id="4" name="Slide Number Placeholder 3"/>
          <p:cNvSpPr>
            <a:spLocks noGrp="1"/>
          </p:cNvSpPr>
          <p:nvPr>
            <p:ph type="sldNum" sz="quarter" idx="10"/>
          </p:nvPr>
        </p:nvSpPr>
        <p:spPr/>
        <p:txBody>
          <a:bodyPr/>
          <a:lstStyle/>
          <a:p>
            <a:fld id="{DCB60B5E-9997-43B6-BFD7-62EE0710D543}" type="slidenum">
              <a:rPr lang="en-US" smtClean="0"/>
              <a:t>7</a:t>
            </a:fld>
            <a:endParaRPr lang="en-US"/>
          </a:p>
        </p:txBody>
      </p:sp>
    </p:spTree>
    <p:extLst>
      <p:ext uri="{BB962C8B-B14F-4D97-AF65-F5344CB8AC3E}">
        <p14:creationId xmlns:p14="http://schemas.microsoft.com/office/powerpoint/2010/main" val="467333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interactive timeline appears at the bottom of the results page, allowing you to see which cases in your search have been cited the most and gauge the relevance of each case immediately.</a:t>
            </a:r>
          </a:p>
          <a:p>
            <a:endParaRPr lang="en-US" dirty="0"/>
          </a:p>
        </p:txBody>
      </p:sp>
      <p:sp>
        <p:nvSpPr>
          <p:cNvPr id="4" name="Slide Number Placeholder 3"/>
          <p:cNvSpPr>
            <a:spLocks noGrp="1"/>
          </p:cNvSpPr>
          <p:nvPr>
            <p:ph type="sldNum" sz="quarter" idx="10"/>
          </p:nvPr>
        </p:nvSpPr>
        <p:spPr/>
        <p:txBody>
          <a:bodyPr/>
          <a:lstStyle/>
          <a:p>
            <a:fld id="{DCB60B5E-9997-43B6-BFD7-62EE0710D543}" type="slidenum">
              <a:rPr lang="en-US" smtClean="0"/>
              <a:t>8</a:t>
            </a:fld>
            <a:endParaRPr lang="en-US"/>
          </a:p>
        </p:txBody>
      </p:sp>
    </p:spTree>
    <p:extLst>
      <p:ext uri="{BB962C8B-B14F-4D97-AF65-F5344CB8AC3E}">
        <p14:creationId xmlns:p14="http://schemas.microsoft.com/office/powerpoint/2010/main" val="2892690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bottom left of your results screen is a semantic tag cloud, which allows you to see common search terms that are located within your current search in order to further refine your search if needed. Simply</a:t>
            </a:r>
            <a:r>
              <a:rPr lang="en-US" baseline="0" dirty="0"/>
              <a:t> click on the term to add it as a filter, similar to adding a freehand filter to your search using “Search Within”.</a:t>
            </a:r>
            <a:endParaRPr lang="en-US" dirty="0"/>
          </a:p>
          <a:p>
            <a:endParaRPr lang="en-US" dirty="0"/>
          </a:p>
        </p:txBody>
      </p:sp>
      <p:sp>
        <p:nvSpPr>
          <p:cNvPr id="4" name="Slide Number Placeholder 3"/>
          <p:cNvSpPr>
            <a:spLocks noGrp="1"/>
          </p:cNvSpPr>
          <p:nvPr>
            <p:ph type="sldNum" sz="quarter" idx="10"/>
          </p:nvPr>
        </p:nvSpPr>
        <p:spPr/>
        <p:txBody>
          <a:bodyPr/>
          <a:lstStyle/>
          <a:p>
            <a:fld id="{DCB60B5E-9997-43B6-BFD7-62EE0710D543}" type="slidenum">
              <a:rPr lang="en-US" smtClean="0"/>
              <a:t>9</a:t>
            </a:fld>
            <a:endParaRPr lang="en-US"/>
          </a:p>
        </p:txBody>
      </p:sp>
    </p:spTree>
    <p:extLst>
      <p:ext uri="{BB962C8B-B14F-4D97-AF65-F5344CB8AC3E}">
        <p14:creationId xmlns:p14="http://schemas.microsoft.com/office/powerpoint/2010/main" val="27191665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Title Slide">
    <p:bg>
      <p:bgRef idx="1001">
        <a:schemeClr val="bg1"/>
      </p:bgRef>
    </p:bg>
    <p:spTree>
      <p:nvGrpSpPr>
        <p:cNvPr id="1" name=""/>
        <p:cNvGrpSpPr/>
        <p:nvPr/>
      </p:nvGrpSpPr>
      <p:grpSpPr>
        <a:xfrm>
          <a:off x="0" y="0"/>
          <a:ext cx="0" cy="0"/>
          <a:chOff x="0" y="0"/>
          <a:chExt cx="0" cy="0"/>
        </a:xfrm>
      </p:grpSpPr>
      <p:sp>
        <p:nvSpPr>
          <p:cNvPr id="4" name="Round Diagonal Corner Rectangle 3"/>
          <p:cNvSpPr/>
          <p:nvPr userDrawn="1"/>
        </p:nvSpPr>
        <p:spPr>
          <a:xfrm>
            <a:off x="228602" y="244475"/>
            <a:ext cx="11696700" cy="6321425"/>
          </a:xfrm>
          <a:prstGeom prst="round2Diag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44500" y="244475"/>
            <a:ext cx="10299700" cy="2193925"/>
          </a:xfrm>
        </p:spPr>
        <p:txBody>
          <a:bodyPr anchor="b"/>
          <a:lstStyle>
            <a:lvl1pPr>
              <a:defRPr sz="6000">
                <a:solidFill>
                  <a:schemeClr val="bg1"/>
                </a:solidFill>
                <a:latin typeface="Helvetica Neue" panose="02000503000000020004" pitchFamily="2"/>
                <a:ea typeface="Helvetica Neue" panose="02000503000000020004" pitchFamily="2"/>
                <a:cs typeface="Helvetica Neue" panose="02000503000000020004" pitchFamily="2"/>
              </a:defRPr>
            </a:lvl1pPr>
          </a:lstStyle>
          <a:p>
            <a:r>
              <a:rPr lang="en-US" dirty="0"/>
              <a:t>click to edit master title style</a:t>
            </a:r>
          </a:p>
        </p:txBody>
      </p:sp>
      <p:sp>
        <p:nvSpPr>
          <p:cNvPr id="3" name="Text Placeholder 2"/>
          <p:cNvSpPr>
            <a:spLocks noGrp="1"/>
          </p:cNvSpPr>
          <p:nvPr>
            <p:ph type="body" idx="1" hasCustomPrompt="1"/>
          </p:nvPr>
        </p:nvSpPr>
        <p:spPr>
          <a:xfrm>
            <a:off x="444500" y="2386013"/>
            <a:ext cx="10299700" cy="1500187"/>
          </a:xfrm>
        </p:spPr>
        <p:txBody>
          <a:bodyPr/>
          <a:lstStyle>
            <a:lvl1pPr marL="0" indent="0">
              <a:buNone/>
              <a:defRPr sz="2400">
                <a:solidFill>
                  <a:srgbClr val="FE8000"/>
                </a:solidFill>
                <a:latin typeface="Helvetica Neue" panose="02000503000000020004" pitchFamily="2"/>
                <a:ea typeface="Helvetica Neue" panose="02000503000000020004" pitchFamily="2"/>
                <a:cs typeface="Helvetica Neue" panose="02000503000000020004" pitchFamily="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8" name="Straight Arrow Connector 7"/>
          <p:cNvCxnSpPr/>
          <p:nvPr userDrawn="1"/>
        </p:nvCxnSpPr>
        <p:spPr>
          <a:xfrm>
            <a:off x="444500" y="2386013"/>
            <a:ext cx="1905000" cy="0"/>
          </a:xfrm>
          <a:prstGeom prst="straightConnector1">
            <a:avLst/>
          </a:prstGeom>
          <a:ln w="31750" cmpd="sng">
            <a:solidFill>
              <a:srgbClr val="FE8000"/>
            </a:solidFill>
            <a:headEnd type="none"/>
            <a:tailEnd type="stealth" w="lg" len="lg"/>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5449" y="4866157"/>
            <a:ext cx="2814674" cy="1269961"/>
          </a:xfrm>
          <a:prstGeom prst="rect">
            <a:avLst/>
          </a:prstGeom>
        </p:spPr>
      </p:pic>
    </p:spTree>
    <p:extLst>
      <p:ext uri="{BB962C8B-B14F-4D97-AF65-F5344CB8AC3E}">
        <p14:creationId xmlns:p14="http://schemas.microsoft.com/office/powerpoint/2010/main" val="220356154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ransition Slide">
    <p:bg>
      <p:bgRef idx="1001">
        <a:schemeClr val="bg1"/>
      </p:bgRef>
    </p:bg>
    <p:spTree>
      <p:nvGrpSpPr>
        <p:cNvPr id="1" name=""/>
        <p:cNvGrpSpPr/>
        <p:nvPr/>
      </p:nvGrpSpPr>
      <p:grpSpPr>
        <a:xfrm>
          <a:off x="0" y="0"/>
          <a:ext cx="0" cy="0"/>
          <a:chOff x="0" y="0"/>
          <a:chExt cx="0" cy="0"/>
        </a:xfrm>
      </p:grpSpPr>
      <p:sp>
        <p:nvSpPr>
          <p:cNvPr id="10" name="Round Diagonal Corner Rectangle 9"/>
          <p:cNvSpPr/>
          <p:nvPr userDrawn="1"/>
        </p:nvSpPr>
        <p:spPr>
          <a:xfrm>
            <a:off x="228600" y="244475"/>
            <a:ext cx="11696700" cy="6321425"/>
          </a:xfrm>
          <a:prstGeom prst="round2Diag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a:solidFill>
                  <a:srgbClr val="454545"/>
                </a:solidFill>
              </a:defRPr>
            </a:lvl1pPr>
          </a:lstStyle>
          <a:p>
            <a:fld id="{5040E574-B917-6547-80F5-2A4B04D51251}" type="slidenum">
              <a:rPr lang="en-US" altLang="en-US" smtClean="0"/>
              <a:pPr/>
              <a:t>‹#›</a:t>
            </a:fld>
            <a:endParaRPr lang="en-US" altLang="en-US" dirty="0"/>
          </a:p>
        </p:txBody>
      </p:sp>
      <p:sp>
        <p:nvSpPr>
          <p:cNvPr id="11" name="Title 1"/>
          <p:cNvSpPr>
            <a:spLocks noGrp="1"/>
          </p:cNvSpPr>
          <p:nvPr>
            <p:ph type="title" hasCustomPrompt="1"/>
          </p:nvPr>
        </p:nvSpPr>
        <p:spPr>
          <a:xfrm>
            <a:off x="444500" y="244475"/>
            <a:ext cx="10299700" cy="2193925"/>
          </a:xfrm>
        </p:spPr>
        <p:txBody>
          <a:bodyPr anchor="b"/>
          <a:lstStyle>
            <a:lvl1pPr>
              <a:defRPr sz="6000">
                <a:solidFill>
                  <a:schemeClr val="bg1"/>
                </a:solidFill>
                <a:latin typeface="Helvetica Neue" panose="02000503000000020004" pitchFamily="2"/>
                <a:ea typeface="Helvetica Neue" panose="02000503000000020004" pitchFamily="2"/>
                <a:cs typeface="Helvetica Neue" panose="02000503000000020004" pitchFamily="2"/>
              </a:defRPr>
            </a:lvl1pPr>
          </a:lstStyle>
          <a:p>
            <a:r>
              <a:rPr lang="en-US" dirty="0"/>
              <a:t>click to edit master title style</a:t>
            </a:r>
          </a:p>
        </p:txBody>
      </p:sp>
      <p:sp>
        <p:nvSpPr>
          <p:cNvPr id="12" name="Text Placeholder 2"/>
          <p:cNvSpPr>
            <a:spLocks noGrp="1"/>
          </p:cNvSpPr>
          <p:nvPr>
            <p:ph type="body" idx="1" hasCustomPrompt="1"/>
          </p:nvPr>
        </p:nvSpPr>
        <p:spPr>
          <a:xfrm>
            <a:off x="444500" y="2386013"/>
            <a:ext cx="10299700" cy="1500187"/>
          </a:xfrm>
        </p:spPr>
        <p:txBody>
          <a:bodyPr/>
          <a:lstStyle>
            <a:lvl1pPr marL="0" indent="0">
              <a:buNone/>
              <a:defRPr sz="2400">
                <a:solidFill>
                  <a:srgbClr val="FE8000"/>
                </a:solidFill>
                <a:latin typeface="Helvetica Neue" panose="02000503000000020004" pitchFamily="2"/>
                <a:ea typeface="Helvetica Neue" panose="02000503000000020004" pitchFamily="2"/>
                <a:cs typeface="Helvetica Neue" panose="02000503000000020004" pitchFamily="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3" name="Straight Arrow Connector 12"/>
          <p:cNvCxnSpPr/>
          <p:nvPr userDrawn="1"/>
        </p:nvCxnSpPr>
        <p:spPr>
          <a:xfrm>
            <a:off x="444500" y="2386013"/>
            <a:ext cx="1905000" cy="0"/>
          </a:xfrm>
          <a:prstGeom prst="straightConnector1">
            <a:avLst/>
          </a:prstGeom>
          <a:ln w="31750" cmpd="sng">
            <a:solidFill>
              <a:srgbClr val="FE8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331182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80513C55-799D-034B-A9EE-997A88C1F293}" type="slidenum">
              <a:rPr lang="en-US" altLang="en-US" smtClean="0"/>
              <a:pPr/>
              <a:t>‹#›</a:t>
            </a:fld>
            <a:endParaRPr lang="en-US" altLang="en-US" dirty="0"/>
          </a:p>
        </p:txBody>
      </p:sp>
    </p:spTree>
    <p:extLst>
      <p:ext uri="{BB962C8B-B14F-4D97-AF65-F5344CB8AC3E}">
        <p14:creationId xmlns:p14="http://schemas.microsoft.com/office/powerpoint/2010/main" val="2612317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A59AB2F-D0F4-2F4C-A974-B289B2C65A30}" type="slidenum">
              <a:rPr lang="en-US" altLang="en-US" smtClean="0"/>
              <a:pPr/>
              <a:t>‹#›</a:t>
            </a:fld>
            <a:endParaRPr lang="en-US" altLang="en-US" dirty="0"/>
          </a:p>
        </p:txBody>
      </p:sp>
    </p:spTree>
    <p:extLst>
      <p:ext uri="{BB962C8B-B14F-4D97-AF65-F5344CB8AC3E}">
        <p14:creationId xmlns:p14="http://schemas.microsoft.com/office/powerpoint/2010/main" val="47004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lang="en-US" sz="2800" kern="1200" dirty="0" smtClean="0">
                <a:solidFill>
                  <a:srgbClr val="FE8000"/>
                </a:solidFill>
                <a:latin typeface="Helvetica Neue" panose="02000503000000020004" pitchFamily="2"/>
                <a:ea typeface="Helvetica Neue" panose="02000503000000020004" pitchFamily="2"/>
                <a:cs typeface="Helvetica Neue" panose="02000503000000020004"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sz="2400">
                <a:solidFill>
                  <a:srgbClr val="454545"/>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lang="en-US" sz="2800" kern="1200" dirty="0" smtClean="0">
                <a:solidFill>
                  <a:srgbClr val="FE8000"/>
                </a:solidFill>
                <a:latin typeface="Helvetica Neue" panose="02000503000000020004" pitchFamily="2"/>
                <a:ea typeface="Helvetica Neue" panose="02000503000000020004" pitchFamily="2"/>
                <a:cs typeface="Helvetica Neue" panose="02000503000000020004"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sz="2400">
                <a:solidFill>
                  <a:srgbClr val="454545"/>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45E49236-5694-D744-A033-643D9FEB5D8E}" type="slidenum">
              <a:rPr lang="en-US" altLang="en-US" smtClean="0"/>
              <a:pPr/>
              <a:t>‹#›</a:t>
            </a:fld>
            <a:endParaRPr lang="en-US" altLang="en-US" dirty="0"/>
          </a:p>
        </p:txBody>
      </p:sp>
    </p:spTree>
    <p:extLst>
      <p:ext uri="{BB962C8B-B14F-4D97-AF65-F5344CB8AC3E}">
        <p14:creationId xmlns:p14="http://schemas.microsoft.com/office/powerpoint/2010/main" val="1761416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Helvetica Neue" panose="02000503000000020004" pitchFamily="2"/>
                <a:ea typeface="Helvetica Neue" panose="02000503000000020004" pitchFamily="2"/>
                <a:cs typeface="Helvetica Neue" panose="02000503000000020004" pitchFamily="2"/>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54FA0988-3173-DA44-B673-DD6F52B28B9D}" type="slidenum">
              <a:rPr lang="en-US" altLang="en-US" smtClean="0"/>
              <a:pPr/>
              <a:t>‹#›</a:t>
            </a:fld>
            <a:endParaRPr lang="en-US" altLang="en-US" dirty="0"/>
          </a:p>
        </p:txBody>
      </p:sp>
    </p:spTree>
    <p:extLst>
      <p:ext uri="{BB962C8B-B14F-4D97-AF65-F5344CB8AC3E}">
        <p14:creationId xmlns:p14="http://schemas.microsoft.com/office/powerpoint/2010/main" val="909465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144895-BCFB-D44A-B5E4-BF2C63548DC0}" type="slidenum">
              <a:rPr lang="en-US" altLang="en-US" smtClean="0"/>
              <a:pPr/>
              <a:t>‹#›</a:t>
            </a:fld>
            <a:endParaRPr lang="en-US" alt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0433" y="6288294"/>
            <a:ext cx="1073367" cy="514597"/>
          </a:xfrm>
          <a:prstGeom prst="rect">
            <a:avLst/>
          </a:prstGeom>
        </p:spPr>
      </p:pic>
    </p:spTree>
    <p:extLst>
      <p:ext uri="{BB962C8B-B14F-4D97-AF65-F5344CB8AC3E}">
        <p14:creationId xmlns:p14="http://schemas.microsoft.com/office/powerpoint/2010/main" val="380084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219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rgbClr val="454545"/>
                </a:solidFill>
                <a:latin typeface="Helvetica Neue" panose="02000503000000020004" pitchFamily="2"/>
                <a:ea typeface="Helvetica Neue" panose="02000503000000020004" pitchFamily="2"/>
                <a:cs typeface="Helvetica Neue" panose="02000503000000020004" pitchFamily="2"/>
              </a:defRPr>
            </a:lvl1pPr>
            <a:lvl2pPr marL="800100" marR="0" indent="-342900" algn="l" defTabSz="914400" rtl="0" eaLnBrk="1" fontAlgn="auto" latinLnBrk="0" hangingPunct="1">
              <a:lnSpc>
                <a:spcPct val="90000"/>
              </a:lnSpc>
              <a:spcBef>
                <a:spcPts val="500"/>
              </a:spcBef>
              <a:spcAft>
                <a:spcPts val="0"/>
              </a:spcAft>
              <a:buClr>
                <a:srgbClr val="FE8000"/>
              </a:buClr>
              <a:buSzTx/>
              <a:buFont typeface="Wingdings" panose="05000000000000000000" pitchFamily="2" charset="2"/>
              <a:buChar char="§"/>
              <a:tabLst/>
              <a:defRPr sz="1400">
                <a:latin typeface="Helvetica Neue" panose="02000503000000020004" pitchFamily="2"/>
                <a:ea typeface="Helvetica Neue" panose="02000503000000020004" pitchFamily="2"/>
                <a:cs typeface="Helvetica Neue" panose="02000503000000020004" pitchFamily="2"/>
              </a:defRPr>
            </a:lvl2pPr>
            <a:lvl3pPr marL="1257300" marR="0" indent="-342900" algn="l" defTabSz="914400" rtl="0" eaLnBrk="1" fontAlgn="auto" latinLnBrk="0" hangingPunct="1">
              <a:lnSpc>
                <a:spcPct val="90000"/>
              </a:lnSpc>
              <a:spcBef>
                <a:spcPts val="500"/>
              </a:spcBef>
              <a:spcAft>
                <a:spcPts val="0"/>
              </a:spcAft>
              <a:buClr>
                <a:srgbClr val="FE8000"/>
              </a:buClr>
              <a:buSzTx/>
              <a:buFont typeface="Wingdings" panose="05000000000000000000" pitchFamily="2" charset="2"/>
              <a:buChar char="§"/>
              <a:tabLst/>
              <a:defRPr sz="1200">
                <a:latin typeface="Helvetica Neue" panose="02000503000000020004" pitchFamily="2"/>
                <a:ea typeface="Helvetica Neue" panose="02000503000000020004" pitchFamily="2"/>
                <a:cs typeface="Helvetica Neue" panose="02000503000000020004" pitchFamily="2"/>
              </a:defRPr>
            </a:lvl3pPr>
            <a:lvl4pPr marL="1657350" marR="0" indent="-285750" algn="l" defTabSz="914400" rtl="0" eaLnBrk="1" fontAlgn="auto" latinLnBrk="0" hangingPunct="1">
              <a:lnSpc>
                <a:spcPct val="90000"/>
              </a:lnSpc>
              <a:spcBef>
                <a:spcPts val="500"/>
              </a:spcBef>
              <a:spcAft>
                <a:spcPts val="0"/>
              </a:spcAft>
              <a:buClr>
                <a:srgbClr val="FE8000"/>
              </a:buClr>
              <a:buSzTx/>
              <a:buFont typeface="Wingdings" panose="05000000000000000000" pitchFamily="2" charset="2"/>
              <a:buChar char="§"/>
              <a:tabLst/>
              <a:defRPr sz="1000">
                <a:latin typeface="Helvetica Neue" panose="02000503000000020004" pitchFamily="2"/>
                <a:ea typeface="Helvetica Neue" panose="02000503000000020004" pitchFamily="2"/>
                <a:cs typeface="Helvetica Neue" panose="02000503000000020004" pitchFamily="2"/>
              </a:defRPr>
            </a:lvl4pPr>
            <a:lvl5pPr marL="2114550" marR="0" indent="-285750" algn="l" defTabSz="914400" rtl="0" eaLnBrk="1" fontAlgn="auto" latinLnBrk="0" hangingPunct="1">
              <a:lnSpc>
                <a:spcPct val="90000"/>
              </a:lnSpc>
              <a:spcBef>
                <a:spcPts val="500"/>
              </a:spcBef>
              <a:spcAft>
                <a:spcPts val="0"/>
              </a:spcAft>
              <a:buClr>
                <a:srgbClr val="FE8000"/>
              </a:buClr>
              <a:buSzTx/>
              <a:buFont typeface="Wingdings" panose="05000000000000000000" pitchFamily="2" charset="2"/>
              <a:buChar char="§"/>
              <a:tabLst/>
              <a:defRPr sz="1000">
                <a:latin typeface="Helvetica Neue" panose="02000503000000020004" pitchFamily="2"/>
                <a:ea typeface="Helvetica Neue" panose="02000503000000020004" pitchFamily="2"/>
                <a:cs typeface="Helvetica Neue" panose="02000503000000020004" pitchFamily="2"/>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FE8000"/>
                </a:solidFill>
                <a:effectLst/>
                <a:uLnTx/>
                <a:uFillTx/>
                <a:latin typeface="+mj-lt"/>
                <a:ea typeface="+mn-ea"/>
                <a:cs typeface="+mn-cs"/>
              </a:rPr>
              <a:t>Click to edit Master text styles</a:t>
            </a:r>
          </a:p>
          <a:p>
            <a:pPr marL="800100" marR="0" lvl="1" indent="-342900" algn="l" defTabSz="914400" rtl="0" eaLnBrk="1" fontAlgn="auto" latinLnBrk="0" hangingPunct="1">
              <a:lnSpc>
                <a:spcPct val="90000"/>
              </a:lnSpc>
              <a:spcBef>
                <a:spcPts val="500"/>
              </a:spcBef>
              <a:spcAft>
                <a:spcPts val="0"/>
              </a:spcAft>
              <a:buClr>
                <a:srgbClr val="FE8000"/>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454545"/>
                </a:solidFill>
                <a:effectLst/>
                <a:uLnTx/>
                <a:uFillTx/>
                <a:latin typeface="+mj-lt"/>
                <a:ea typeface="+mn-ea"/>
                <a:cs typeface="+mn-cs"/>
              </a:rPr>
              <a:t>Second level</a:t>
            </a:r>
          </a:p>
          <a:p>
            <a:pPr marL="1257300" marR="0" lvl="2" indent="-342900" algn="l" defTabSz="914400" rtl="0" eaLnBrk="1" fontAlgn="auto" latinLnBrk="0" hangingPunct="1">
              <a:lnSpc>
                <a:spcPct val="90000"/>
              </a:lnSpc>
              <a:spcBef>
                <a:spcPts val="500"/>
              </a:spcBef>
              <a:spcAft>
                <a:spcPts val="0"/>
              </a:spcAft>
              <a:buClr>
                <a:srgbClr val="FE8000"/>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454545"/>
                </a:solidFill>
                <a:effectLst/>
                <a:uLnTx/>
                <a:uFillTx/>
                <a:latin typeface="+mj-lt"/>
                <a:ea typeface="+mn-ea"/>
                <a:cs typeface="+mn-cs"/>
              </a:rPr>
              <a:t>Third level</a:t>
            </a:r>
          </a:p>
          <a:p>
            <a:pPr marL="1657350" marR="0" lvl="3" indent="-285750" algn="l" defTabSz="914400" rtl="0" eaLnBrk="1" fontAlgn="auto" latinLnBrk="0" hangingPunct="1">
              <a:lnSpc>
                <a:spcPct val="90000"/>
              </a:lnSpc>
              <a:spcBef>
                <a:spcPts val="500"/>
              </a:spcBef>
              <a:spcAft>
                <a:spcPts val="0"/>
              </a:spcAft>
              <a:buClr>
                <a:srgbClr val="FE8000"/>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454545"/>
                </a:solidFill>
                <a:effectLst/>
                <a:uLnTx/>
                <a:uFillTx/>
                <a:latin typeface="+mj-lt"/>
                <a:ea typeface="+mn-ea"/>
                <a:cs typeface="+mn-cs"/>
              </a:rPr>
              <a:t>Fourth level</a:t>
            </a:r>
          </a:p>
          <a:p>
            <a:pPr marL="2114550" marR="0" lvl="4" indent="-285750" algn="l" defTabSz="914400" rtl="0" eaLnBrk="1" fontAlgn="auto" latinLnBrk="0" hangingPunct="1">
              <a:lnSpc>
                <a:spcPct val="90000"/>
              </a:lnSpc>
              <a:spcBef>
                <a:spcPts val="500"/>
              </a:spcBef>
              <a:spcAft>
                <a:spcPts val="0"/>
              </a:spcAft>
              <a:buClr>
                <a:srgbClr val="FE8000"/>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454545"/>
                </a:solidFill>
                <a:effectLst/>
                <a:uLnTx/>
                <a:uFillTx/>
                <a:latin typeface="+mj-lt"/>
                <a:ea typeface="+mn-ea"/>
                <a:cs typeface="+mn-cs"/>
              </a:rPr>
              <a:t>Fifth level</a:t>
            </a:r>
          </a:p>
        </p:txBody>
      </p:sp>
      <p:sp>
        <p:nvSpPr>
          <p:cNvPr id="7" name="Slide Number Placeholder 6"/>
          <p:cNvSpPr>
            <a:spLocks noGrp="1"/>
          </p:cNvSpPr>
          <p:nvPr>
            <p:ph type="sldNum" sz="quarter" idx="12"/>
          </p:nvPr>
        </p:nvSpPr>
        <p:spPr/>
        <p:txBody>
          <a:bodyPr/>
          <a:lstStyle/>
          <a:p>
            <a:fld id="{0ED7F4D8-973E-D44B-83AC-6E4DCA858EBA}" type="slidenum">
              <a:rPr lang="en-US" altLang="en-US" smtClean="0"/>
              <a:pPr/>
              <a:t>‹#›</a:t>
            </a:fld>
            <a:endParaRPr lang="en-US" altLang="en-US" dirty="0"/>
          </a:p>
        </p:txBody>
      </p:sp>
    </p:spTree>
    <p:extLst>
      <p:ext uri="{BB962C8B-B14F-4D97-AF65-F5344CB8AC3E}">
        <p14:creationId xmlns:p14="http://schemas.microsoft.com/office/powerpoint/2010/main" val="2702455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219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1800">
                <a:solidFill>
                  <a:srgbClr val="45454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7FA3D811-EF71-5D4F-8143-6B7EDEDD47A5}" type="slidenum">
              <a:rPr lang="en-US" altLang="en-US" smtClean="0"/>
              <a:pPr/>
              <a:t>‹#›</a:t>
            </a:fld>
            <a:endParaRPr lang="en-US" altLang="en-US" dirty="0"/>
          </a:p>
        </p:txBody>
      </p:sp>
    </p:spTree>
    <p:extLst>
      <p:ext uri="{BB962C8B-B14F-4D97-AF65-F5344CB8AC3E}">
        <p14:creationId xmlns:p14="http://schemas.microsoft.com/office/powerpoint/2010/main" val="1368934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Diagonal Corner Rectangle 6"/>
          <p:cNvSpPr/>
          <p:nvPr userDrawn="1"/>
        </p:nvSpPr>
        <p:spPr>
          <a:xfrm>
            <a:off x="133150" y="332715"/>
            <a:ext cx="11925300" cy="1380432"/>
          </a:xfrm>
          <a:prstGeom prst="round2Diag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315250" y="6441124"/>
            <a:ext cx="2743200" cy="365125"/>
          </a:xfrm>
          <a:prstGeom prst="rect">
            <a:avLst/>
          </a:prstGeom>
        </p:spPr>
        <p:txBody>
          <a:bodyPr vert="horz" lIns="91440" tIns="45720" rIns="91440" bIns="45720" rtlCol="0" anchor="ctr"/>
          <a:lstStyle>
            <a:lvl1pPr algn="r">
              <a:defRPr sz="800">
                <a:solidFill>
                  <a:srgbClr val="454545"/>
                </a:solidFill>
                <a:latin typeface="Calibri" panose="020F0502020204030204" pitchFamily="34" charset="0"/>
              </a:defRPr>
            </a:lvl1pPr>
          </a:lstStyle>
          <a:p>
            <a:fld id="{FB07E8F1-919A-BF4D-A50D-E8CB6EFC7270}" type="slidenum">
              <a:rPr lang="en-US" altLang="en-US" smtClean="0"/>
              <a:pPr/>
              <a:t>‹#›</a:t>
            </a:fld>
            <a:endParaRPr lang="en-US" altLang="en-US" dirty="0"/>
          </a:p>
        </p:txBody>
      </p:sp>
      <p:cxnSp>
        <p:nvCxnSpPr>
          <p:cNvPr id="8" name="Straight Arrow Connector 7"/>
          <p:cNvCxnSpPr/>
          <p:nvPr userDrawn="1"/>
        </p:nvCxnSpPr>
        <p:spPr>
          <a:xfrm>
            <a:off x="133150" y="1720693"/>
            <a:ext cx="1905000" cy="0"/>
          </a:xfrm>
          <a:prstGeom prst="straightConnector1">
            <a:avLst/>
          </a:prstGeom>
          <a:ln w="31750" cmpd="sng">
            <a:solidFill>
              <a:srgbClr val="FE8000"/>
            </a:solidFill>
            <a:headEnd type="none"/>
            <a:tailEnd type="stealth" w="lg" len="lg"/>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280433" y="6288294"/>
            <a:ext cx="1073367" cy="514597"/>
          </a:xfrm>
          <a:prstGeom prst="rect">
            <a:avLst/>
          </a:prstGeom>
        </p:spPr>
      </p:pic>
    </p:spTree>
    <p:extLst>
      <p:ext uri="{BB962C8B-B14F-4D97-AF65-F5344CB8AC3E}">
        <p14:creationId xmlns:p14="http://schemas.microsoft.com/office/powerpoint/2010/main" val="45217102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hf hdr="0" dt="0"/>
  <p:txStyles>
    <p:titleStyle>
      <a:lvl1pPr algn="l" defTabSz="914400" rtl="0" eaLnBrk="1" latinLnBrk="0" hangingPunct="1">
        <a:lnSpc>
          <a:spcPct val="90000"/>
        </a:lnSpc>
        <a:spcBef>
          <a:spcPct val="0"/>
        </a:spcBef>
        <a:buNone/>
        <a:defRPr sz="4400" kern="1200">
          <a:solidFill>
            <a:schemeClr val="bg1"/>
          </a:solidFill>
          <a:latin typeface="Helvetica Neue" panose="02000503000000020004" pitchFamily="2"/>
          <a:ea typeface="Helvetica Neue" panose="02000503000000020004" pitchFamily="2"/>
          <a:cs typeface="Helvetica Neue" panose="02000503000000020004" pitchFamily="2"/>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E8000"/>
          </a:solidFill>
          <a:latin typeface="Helvetica Neue" panose="02000503000000020004" pitchFamily="2"/>
          <a:ea typeface="Helvetica Neue" panose="02000503000000020004" pitchFamily="2"/>
          <a:cs typeface="Helvetica Neue" panose="02000503000000020004" pitchFamily="2"/>
        </a:defRPr>
      </a:lvl1pPr>
      <a:lvl2pPr marL="800100" indent="-342900" algn="l" defTabSz="914400" rtl="0" eaLnBrk="1" latinLnBrk="0" hangingPunct="1">
        <a:lnSpc>
          <a:spcPct val="90000"/>
        </a:lnSpc>
        <a:spcBef>
          <a:spcPts val="500"/>
        </a:spcBef>
        <a:buClr>
          <a:srgbClr val="FE8000"/>
        </a:buClr>
        <a:buFont typeface="Wingdings" panose="05000000000000000000" pitchFamily="2" charset="2"/>
        <a:buChar char="§"/>
        <a:defRPr sz="2400" kern="1200">
          <a:solidFill>
            <a:srgbClr val="454545"/>
          </a:solidFill>
          <a:latin typeface="Helvetica Neue" panose="02000503000000020004" pitchFamily="2"/>
          <a:ea typeface="Helvetica Neue" panose="02000503000000020004" pitchFamily="2"/>
          <a:cs typeface="Helvetica Neue" panose="02000503000000020004" pitchFamily="2"/>
        </a:defRPr>
      </a:lvl2pPr>
      <a:lvl3pPr marL="1257300" indent="-342900" algn="l" defTabSz="914400" rtl="0" eaLnBrk="1" latinLnBrk="0" hangingPunct="1">
        <a:lnSpc>
          <a:spcPct val="90000"/>
        </a:lnSpc>
        <a:spcBef>
          <a:spcPts val="500"/>
        </a:spcBef>
        <a:buClr>
          <a:srgbClr val="FE8000"/>
        </a:buClr>
        <a:buFont typeface="Wingdings" panose="05000000000000000000" pitchFamily="2" charset="2"/>
        <a:buChar char="§"/>
        <a:defRPr sz="2000" kern="1200">
          <a:solidFill>
            <a:srgbClr val="454545"/>
          </a:solidFill>
          <a:latin typeface="Helvetica Neue" panose="02000503000000020004" pitchFamily="2"/>
          <a:ea typeface="Helvetica Neue" panose="02000503000000020004" pitchFamily="2"/>
          <a:cs typeface="Helvetica Neue" panose="02000503000000020004" pitchFamily="2"/>
        </a:defRPr>
      </a:lvl3pPr>
      <a:lvl4pPr marL="1657350" indent="-285750" algn="l" defTabSz="914400" rtl="0" eaLnBrk="1" latinLnBrk="0" hangingPunct="1">
        <a:lnSpc>
          <a:spcPct val="90000"/>
        </a:lnSpc>
        <a:spcBef>
          <a:spcPts val="500"/>
        </a:spcBef>
        <a:buClr>
          <a:srgbClr val="FE8000"/>
        </a:buClr>
        <a:buFont typeface="Wingdings" panose="05000000000000000000" pitchFamily="2" charset="2"/>
        <a:buChar char="§"/>
        <a:defRPr sz="1800" kern="1200">
          <a:solidFill>
            <a:srgbClr val="454545"/>
          </a:solidFill>
          <a:latin typeface="Helvetica Neue" panose="02000503000000020004" pitchFamily="2"/>
          <a:ea typeface="Helvetica Neue" panose="02000503000000020004" pitchFamily="2"/>
          <a:cs typeface="Helvetica Neue" panose="02000503000000020004" pitchFamily="2"/>
        </a:defRPr>
      </a:lvl4pPr>
      <a:lvl5pPr marL="2114550" indent="-285750" algn="l" defTabSz="914400" rtl="0" eaLnBrk="1" latinLnBrk="0" hangingPunct="1">
        <a:lnSpc>
          <a:spcPct val="90000"/>
        </a:lnSpc>
        <a:spcBef>
          <a:spcPts val="500"/>
        </a:spcBef>
        <a:buClr>
          <a:srgbClr val="FE8000"/>
        </a:buClr>
        <a:buFont typeface="Wingdings" panose="05000000000000000000" pitchFamily="2" charset="2"/>
        <a:buChar char="§"/>
        <a:defRPr sz="1800" kern="1200">
          <a:solidFill>
            <a:srgbClr val="454545"/>
          </a:solidFill>
          <a:latin typeface="Helvetica Neue" panose="02000503000000020004" pitchFamily="2"/>
          <a:ea typeface="Helvetica Neue" panose="02000503000000020004" pitchFamily="2"/>
          <a:cs typeface="Helvetica Neue" panose="02000503000000020004"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2.jpg"/><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 to Fastcase</a:t>
            </a:r>
          </a:p>
        </p:txBody>
      </p:sp>
      <p:sp>
        <p:nvSpPr>
          <p:cNvPr id="3" name="Subtitle 2"/>
          <p:cNvSpPr>
            <a:spLocks noGrp="1"/>
          </p:cNvSpPr>
          <p:nvPr>
            <p:ph type="subTitle" idx="1"/>
          </p:nvPr>
        </p:nvSpPr>
        <p:spPr/>
        <p:txBody>
          <a:bodyPr/>
          <a:lstStyle/>
          <a:p>
            <a:r>
              <a:rPr lang="en-US" dirty="0"/>
              <a:t>By Erin Page</a:t>
            </a:r>
          </a:p>
        </p:txBody>
      </p:sp>
    </p:spTree>
    <p:extLst>
      <p:ext uri="{BB962C8B-B14F-4D97-AF65-F5344CB8AC3E}">
        <p14:creationId xmlns:p14="http://schemas.microsoft.com/office/powerpoint/2010/main" val="1423856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7015" y="279877"/>
            <a:ext cx="8610600" cy="1293028"/>
          </a:xfrm>
        </p:spPr>
        <p:txBody>
          <a:bodyPr/>
          <a:lstStyle/>
          <a:p>
            <a:r>
              <a:rPr lang="en-US" dirty="0"/>
              <a:t>Navigating A Document</a:t>
            </a:r>
          </a:p>
        </p:txBody>
      </p:sp>
      <p:pic>
        <p:nvPicPr>
          <p:cNvPr id="5" name="Content Placeholder 4"/>
          <p:cNvPicPr>
            <a:picLocks noGrp="1" noChangeAspect="1"/>
          </p:cNvPicPr>
          <p:nvPr>
            <p:ph idx="1"/>
          </p:nvPr>
        </p:nvPicPr>
        <p:blipFill>
          <a:blip r:embed="rId3"/>
          <a:stretch>
            <a:fillRect/>
          </a:stretch>
        </p:blipFill>
        <p:spPr>
          <a:xfrm>
            <a:off x="1857533" y="2193925"/>
            <a:ext cx="8476934" cy="4024313"/>
          </a:xfrm>
          <a:prstGeom prst="rect">
            <a:avLst/>
          </a:prstGeom>
        </p:spPr>
      </p:pic>
    </p:spTree>
    <p:extLst>
      <p:ext uri="{BB962C8B-B14F-4D97-AF65-F5344CB8AC3E}">
        <p14:creationId xmlns:p14="http://schemas.microsoft.com/office/powerpoint/2010/main" val="245952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0874D-1B93-4A02-8E9C-26FF1F5A32EA}"/>
              </a:ext>
            </a:extLst>
          </p:cNvPr>
          <p:cNvSpPr>
            <a:spLocks noGrp="1"/>
          </p:cNvSpPr>
          <p:nvPr>
            <p:ph type="title"/>
          </p:nvPr>
        </p:nvSpPr>
        <p:spPr/>
        <p:txBody>
          <a:bodyPr/>
          <a:lstStyle/>
          <a:p>
            <a:r>
              <a:rPr lang="en-US" dirty="0"/>
              <a:t>Highlighted Terms </a:t>
            </a:r>
            <a:br>
              <a:rPr lang="en-US" dirty="0"/>
            </a:br>
            <a:r>
              <a:rPr lang="en-US" dirty="0"/>
              <a:t>Searching Within A Document</a:t>
            </a:r>
          </a:p>
        </p:txBody>
      </p:sp>
      <p:pic>
        <p:nvPicPr>
          <p:cNvPr id="8" name="Content Placeholder 7">
            <a:extLst>
              <a:ext uri="{FF2B5EF4-FFF2-40B4-BE49-F238E27FC236}">
                <a16:creationId xmlns:a16="http://schemas.microsoft.com/office/drawing/2014/main" id="{6CF8E838-94E5-4082-8530-9CEBAF3B41E7}"/>
              </a:ext>
            </a:extLst>
          </p:cNvPr>
          <p:cNvPicPr>
            <a:picLocks noGrp="1" noChangeAspect="1"/>
          </p:cNvPicPr>
          <p:nvPr>
            <p:ph sz="half" idx="1"/>
          </p:nvPr>
        </p:nvPicPr>
        <p:blipFill>
          <a:blip r:embed="rId3"/>
          <a:stretch>
            <a:fillRect/>
          </a:stretch>
        </p:blipFill>
        <p:spPr>
          <a:xfrm>
            <a:off x="357164" y="1825625"/>
            <a:ext cx="5603446" cy="2336233"/>
          </a:xfrm>
        </p:spPr>
      </p:pic>
      <p:pic>
        <p:nvPicPr>
          <p:cNvPr id="10" name="Content Placeholder 9">
            <a:extLst>
              <a:ext uri="{FF2B5EF4-FFF2-40B4-BE49-F238E27FC236}">
                <a16:creationId xmlns:a16="http://schemas.microsoft.com/office/drawing/2014/main" id="{8F2740A9-4329-4EB7-BCDF-13B5879767EC}"/>
              </a:ext>
            </a:extLst>
          </p:cNvPr>
          <p:cNvPicPr>
            <a:picLocks noGrp="1" noChangeAspect="1"/>
          </p:cNvPicPr>
          <p:nvPr>
            <p:ph sz="half" idx="2"/>
          </p:nvPr>
        </p:nvPicPr>
        <p:blipFill>
          <a:blip r:embed="rId4"/>
          <a:stretch>
            <a:fillRect/>
          </a:stretch>
        </p:blipFill>
        <p:spPr>
          <a:xfrm>
            <a:off x="6157572" y="1825625"/>
            <a:ext cx="5780730" cy="3466987"/>
          </a:xfrm>
        </p:spPr>
      </p:pic>
      <p:sp>
        <p:nvSpPr>
          <p:cNvPr id="4" name="Slide Number Placeholder 3">
            <a:extLst>
              <a:ext uri="{FF2B5EF4-FFF2-40B4-BE49-F238E27FC236}">
                <a16:creationId xmlns:a16="http://schemas.microsoft.com/office/drawing/2014/main" id="{A2E780B4-4383-4F5E-8D65-1114DA98BCC8}"/>
              </a:ext>
            </a:extLst>
          </p:cNvPr>
          <p:cNvSpPr>
            <a:spLocks noGrp="1"/>
          </p:cNvSpPr>
          <p:nvPr>
            <p:ph type="sldNum" sz="quarter" idx="12"/>
          </p:nvPr>
        </p:nvSpPr>
        <p:spPr/>
        <p:txBody>
          <a:bodyPr/>
          <a:lstStyle/>
          <a:p>
            <a:fld id="{80513C55-799D-034B-A9EE-997A88C1F293}" type="slidenum">
              <a:rPr lang="en-US" altLang="en-US" smtClean="0"/>
              <a:pPr/>
              <a:t>11</a:t>
            </a:fld>
            <a:endParaRPr lang="en-US" altLang="en-US" dirty="0"/>
          </a:p>
        </p:txBody>
      </p:sp>
    </p:spTree>
    <p:extLst>
      <p:ext uri="{BB962C8B-B14F-4D97-AF65-F5344CB8AC3E}">
        <p14:creationId xmlns:p14="http://schemas.microsoft.com/office/powerpoint/2010/main" val="184301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Printing</a:t>
            </a:r>
          </a:p>
        </p:txBody>
      </p:sp>
      <p:pic>
        <p:nvPicPr>
          <p:cNvPr id="6" name="Content Placeholder 5"/>
          <p:cNvPicPr>
            <a:picLocks noGrp="1" noChangeAspect="1"/>
          </p:cNvPicPr>
          <p:nvPr>
            <p:ph sz="half" idx="2"/>
          </p:nvPr>
        </p:nvPicPr>
        <p:blipFill>
          <a:blip r:embed="rId3"/>
          <a:stretch>
            <a:fillRect/>
          </a:stretch>
        </p:blipFill>
        <p:spPr>
          <a:xfrm>
            <a:off x="6486525" y="2653506"/>
            <a:ext cx="4705350" cy="3105150"/>
          </a:xfrm>
          <a:prstGeom prst="rect">
            <a:avLst/>
          </a:prstGeom>
        </p:spPr>
      </p:pic>
      <p:pic>
        <p:nvPicPr>
          <p:cNvPr id="8" name="Content Placeholder 7">
            <a:extLst>
              <a:ext uri="{FF2B5EF4-FFF2-40B4-BE49-F238E27FC236}">
                <a16:creationId xmlns:a16="http://schemas.microsoft.com/office/drawing/2014/main" id="{701AE568-1505-4CA4-90C0-E4F24A60A851}"/>
              </a:ext>
            </a:extLst>
          </p:cNvPr>
          <p:cNvPicPr>
            <a:picLocks noGrp="1" noChangeAspect="1"/>
          </p:cNvPicPr>
          <p:nvPr>
            <p:ph sz="half" idx="1"/>
          </p:nvPr>
        </p:nvPicPr>
        <p:blipFill>
          <a:blip r:embed="rId4"/>
          <a:stretch>
            <a:fillRect/>
          </a:stretch>
        </p:blipFill>
        <p:spPr>
          <a:xfrm>
            <a:off x="347397" y="2653506"/>
            <a:ext cx="5769891" cy="2892765"/>
          </a:xfrm>
        </p:spPr>
      </p:pic>
    </p:spTree>
    <p:extLst>
      <p:ext uri="{BB962C8B-B14F-4D97-AF65-F5344CB8AC3E}">
        <p14:creationId xmlns:p14="http://schemas.microsoft.com/office/powerpoint/2010/main" val="72200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Emailing</a:t>
            </a:r>
          </a:p>
        </p:txBody>
      </p:sp>
      <p:pic>
        <p:nvPicPr>
          <p:cNvPr id="3" name="Content Placeholder 2"/>
          <p:cNvPicPr>
            <a:picLocks noGrp="1" noChangeAspect="1"/>
          </p:cNvPicPr>
          <p:nvPr>
            <p:ph sz="half" idx="1"/>
          </p:nvPr>
        </p:nvPicPr>
        <p:blipFill>
          <a:blip r:embed="rId3"/>
          <a:stretch>
            <a:fillRect/>
          </a:stretch>
        </p:blipFill>
        <p:spPr>
          <a:xfrm>
            <a:off x="1947862" y="3272631"/>
            <a:ext cx="2809875" cy="1866900"/>
          </a:xfrm>
          <a:prstGeom prst="rect">
            <a:avLst/>
          </a:prstGeom>
        </p:spPr>
      </p:pic>
      <p:pic>
        <p:nvPicPr>
          <p:cNvPr id="6" name="Content Placeholder 5"/>
          <p:cNvPicPr>
            <a:picLocks noGrp="1" noChangeAspect="1"/>
          </p:cNvPicPr>
          <p:nvPr>
            <p:ph sz="half" idx="2"/>
          </p:nvPr>
        </p:nvPicPr>
        <p:blipFill>
          <a:blip r:embed="rId4"/>
          <a:stretch>
            <a:fillRect/>
          </a:stretch>
        </p:blipFill>
        <p:spPr>
          <a:xfrm>
            <a:off x="6172200" y="3016592"/>
            <a:ext cx="5334000" cy="2378978"/>
          </a:xfrm>
          <a:prstGeom prst="rect">
            <a:avLst/>
          </a:prstGeom>
        </p:spPr>
      </p:pic>
    </p:spTree>
    <p:extLst>
      <p:ext uri="{BB962C8B-B14F-4D97-AF65-F5344CB8AC3E}">
        <p14:creationId xmlns:p14="http://schemas.microsoft.com/office/powerpoint/2010/main" val="1117885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Favorites</a:t>
            </a:r>
          </a:p>
        </p:txBody>
      </p:sp>
      <p:pic>
        <p:nvPicPr>
          <p:cNvPr id="5" name="Content Placeholder 4"/>
          <p:cNvPicPr>
            <a:picLocks noGrp="1" noChangeAspect="1"/>
          </p:cNvPicPr>
          <p:nvPr>
            <p:ph sz="half" idx="1"/>
          </p:nvPr>
        </p:nvPicPr>
        <p:blipFill>
          <a:blip r:embed="rId3"/>
          <a:stretch>
            <a:fillRect/>
          </a:stretch>
        </p:blipFill>
        <p:spPr>
          <a:xfrm>
            <a:off x="2314575" y="3906044"/>
            <a:ext cx="2076450" cy="600075"/>
          </a:xfrm>
          <a:prstGeom prst="rect">
            <a:avLst/>
          </a:prstGeom>
        </p:spPr>
      </p:pic>
      <p:pic>
        <p:nvPicPr>
          <p:cNvPr id="6" name="Content Placeholder 5"/>
          <p:cNvPicPr>
            <a:picLocks noGrp="1" noChangeAspect="1"/>
          </p:cNvPicPr>
          <p:nvPr>
            <p:ph sz="half" idx="2"/>
          </p:nvPr>
        </p:nvPicPr>
        <p:blipFill>
          <a:blip r:embed="rId4"/>
          <a:stretch>
            <a:fillRect/>
          </a:stretch>
        </p:blipFill>
        <p:spPr>
          <a:xfrm>
            <a:off x="6172200" y="2883725"/>
            <a:ext cx="5334000" cy="2644713"/>
          </a:xfrm>
          <a:prstGeom prst="rect">
            <a:avLst/>
          </a:prstGeom>
        </p:spPr>
      </p:pic>
    </p:spTree>
    <p:extLst>
      <p:ext uri="{BB962C8B-B14F-4D97-AF65-F5344CB8AC3E}">
        <p14:creationId xmlns:p14="http://schemas.microsoft.com/office/powerpoint/2010/main" val="1665491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0E992-F4B5-4399-BA45-183742C9C039}"/>
              </a:ext>
            </a:extLst>
          </p:cNvPr>
          <p:cNvSpPr>
            <a:spLocks noGrp="1"/>
          </p:cNvSpPr>
          <p:nvPr>
            <p:ph type="title"/>
          </p:nvPr>
        </p:nvSpPr>
        <p:spPr/>
        <p:txBody>
          <a:bodyPr/>
          <a:lstStyle/>
          <a:p>
            <a:r>
              <a:rPr lang="en-US" dirty="0"/>
              <a:t>Public Link</a:t>
            </a:r>
          </a:p>
        </p:txBody>
      </p:sp>
      <p:pic>
        <p:nvPicPr>
          <p:cNvPr id="7" name="Content Placeholder 6">
            <a:extLst>
              <a:ext uri="{FF2B5EF4-FFF2-40B4-BE49-F238E27FC236}">
                <a16:creationId xmlns:a16="http://schemas.microsoft.com/office/drawing/2014/main" id="{D54FAC7C-4921-401D-AE90-1DA821CE98A6}"/>
              </a:ext>
            </a:extLst>
          </p:cNvPr>
          <p:cNvPicPr>
            <a:picLocks noGrp="1" noChangeAspect="1"/>
          </p:cNvPicPr>
          <p:nvPr>
            <p:ph sz="half" idx="1"/>
          </p:nvPr>
        </p:nvPicPr>
        <p:blipFill>
          <a:blip r:embed="rId3"/>
          <a:stretch>
            <a:fillRect/>
          </a:stretch>
        </p:blipFill>
        <p:spPr>
          <a:xfrm>
            <a:off x="598715" y="1933612"/>
            <a:ext cx="3926001" cy="2990775"/>
          </a:xfrm>
        </p:spPr>
      </p:pic>
      <p:pic>
        <p:nvPicPr>
          <p:cNvPr id="9" name="Content Placeholder 8">
            <a:extLst>
              <a:ext uri="{FF2B5EF4-FFF2-40B4-BE49-F238E27FC236}">
                <a16:creationId xmlns:a16="http://schemas.microsoft.com/office/drawing/2014/main" id="{245E613D-E5F6-4EC7-933A-1045DE38E2CD}"/>
              </a:ext>
            </a:extLst>
          </p:cNvPr>
          <p:cNvPicPr>
            <a:picLocks noGrp="1" noChangeAspect="1"/>
          </p:cNvPicPr>
          <p:nvPr>
            <p:ph sz="half" idx="2"/>
          </p:nvPr>
        </p:nvPicPr>
        <p:blipFill>
          <a:blip r:embed="rId4"/>
          <a:stretch>
            <a:fillRect/>
          </a:stretch>
        </p:blipFill>
        <p:spPr>
          <a:xfrm>
            <a:off x="550320" y="5244305"/>
            <a:ext cx="4022790" cy="1156041"/>
          </a:xfrm>
        </p:spPr>
      </p:pic>
      <p:sp>
        <p:nvSpPr>
          <p:cNvPr id="5" name="Slide Number Placeholder 4">
            <a:extLst>
              <a:ext uri="{FF2B5EF4-FFF2-40B4-BE49-F238E27FC236}">
                <a16:creationId xmlns:a16="http://schemas.microsoft.com/office/drawing/2014/main" id="{C7B887ED-6236-4A66-92B9-F72AC662A42E}"/>
              </a:ext>
            </a:extLst>
          </p:cNvPr>
          <p:cNvSpPr>
            <a:spLocks noGrp="1"/>
          </p:cNvSpPr>
          <p:nvPr>
            <p:ph type="sldNum" sz="quarter" idx="12"/>
          </p:nvPr>
        </p:nvSpPr>
        <p:spPr/>
        <p:txBody>
          <a:bodyPr/>
          <a:lstStyle/>
          <a:p>
            <a:fld id="{9A59AB2F-D0F4-2F4C-A974-B289B2C65A30}" type="slidenum">
              <a:rPr lang="en-US" altLang="en-US" smtClean="0"/>
              <a:pPr/>
              <a:t>15</a:t>
            </a:fld>
            <a:endParaRPr lang="en-US" altLang="en-US" dirty="0"/>
          </a:p>
        </p:txBody>
      </p:sp>
      <p:pic>
        <p:nvPicPr>
          <p:cNvPr id="11" name="Picture 10">
            <a:extLst>
              <a:ext uri="{FF2B5EF4-FFF2-40B4-BE49-F238E27FC236}">
                <a16:creationId xmlns:a16="http://schemas.microsoft.com/office/drawing/2014/main" id="{A643BCD3-4628-413E-9E5A-FE50259FD357}"/>
              </a:ext>
            </a:extLst>
          </p:cNvPr>
          <p:cNvPicPr>
            <a:picLocks noChangeAspect="1"/>
          </p:cNvPicPr>
          <p:nvPr/>
        </p:nvPicPr>
        <p:blipFill>
          <a:blip r:embed="rId5"/>
          <a:stretch>
            <a:fillRect/>
          </a:stretch>
        </p:blipFill>
        <p:spPr>
          <a:xfrm>
            <a:off x="4937602" y="2077131"/>
            <a:ext cx="6809444" cy="3447370"/>
          </a:xfrm>
          <a:prstGeom prst="rect">
            <a:avLst/>
          </a:prstGeom>
        </p:spPr>
      </p:pic>
    </p:spTree>
    <p:extLst>
      <p:ext uri="{BB962C8B-B14F-4D97-AF65-F5344CB8AC3E}">
        <p14:creationId xmlns:p14="http://schemas.microsoft.com/office/powerpoint/2010/main" val="1243241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Bad Law Bot</a:t>
            </a:r>
          </a:p>
        </p:txBody>
      </p:sp>
      <p:pic>
        <p:nvPicPr>
          <p:cNvPr id="4" name="Content Placeholder 3"/>
          <p:cNvPicPr>
            <a:picLocks noGrp="1" noChangeAspect="1"/>
          </p:cNvPicPr>
          <p:nvPr>
            <p:ph sz="half" idx="1"/>
          </p:nvPr>
        </p:nvPicPr>
        <p:blipFill>
          <a:blip r:embed="rId3"/>
          <a:stretch>
            <a:fillRect/>
          </a:stretch>
        </p:blipFill>
        <p:spPr>
          <a:xfrm>
            <a:off x="738894" y="2243651"/>
            <a:ext cx="5334000" cy="762807"/>
          </a:xfrm>
          <a:prstGeom prst="rect">
            <a:avLst/>
          </a:prstGeom>
        </p:spPr>
      </p:pic>
      <p:pic>
        <p:nvPicPr>
          <p:cNvPr id="8" name="Picture 7"/>
          <p:cNvPicPr>
            <a:picLocks noChangeAspect="1"/>
          </p:cNvPicPr>
          <p:nvPr/>
        </p:nvPicPr>
        <p:blipFill>
          <a:blip r:embed="rId4"/>
          <a:stretch>
            <a:fillRect/>
          </a:stretch>
        </p:blipFill>
        <p:spPr>
          <a:xfrm>
            <a:off x="1623490" y="4544101"/>
            <a:ext cx="2266950" cy="495300"/>
          </a:xfrm>
          <a:prstGeom prst="rect">
            <a:avLst/>
          </a:prstGeom>
        </p:spPr>
      </p:pic>
      <p:pic>
        <p:nvPicPr>
          <p:cNvPr id="10" name="Content Placeholder 9"/>
          <p:cNvPicPr>
            <a:picLocks noGrp="1" noChangeAspect="1"/>
          </p:cNvPicPr>
          <p:nvPr>
            <p:ph sz="half" idx="2"/>
          </p:nvPr>
        </p:nvPicPr>
        <p:blipFill>
          <a:blip r:embed="rId5"/>
          <a:stretch>
            <a:fillRect/>
          </a:stretch>
        </p:blipFill>
        <p:spPr>
          <a:xfrm>
            <a:off x="6307885" y="2301367"/>
            <a:ext cx="5334000" cy="2877331"/>
          </a:xfrm>
          <a:prstGeom prst="rect">
            <a:avLst/>
          </a:prstGeom>
        </p:spPr>
      </p:pic>
    </p:spTree>
    <p:extLst>
      <p:ext uri="{BB962C8B-B14F-4D97-AF65-F5344CB8AC3E}">
        <p14:creationId xmlns:p14="http://schemas.microsoft.com/office/powerpoint/2010/main" val="924099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 Browse</a:t>
            </a:r>
          </a:p>
        </p:txBody>
      </p:sp>
      <p:pic>
        <p:nvPicPr>
          <p:cNvPr id="8" name="Content Placeholder 7"/>
          <p:cNvPicPr>
            <a:picLocks noGrp="1" noChangeAspect="1"/>
          </p:cNvPicPr>
          <p:nvPr>
            <p:ph sz="half" idx="2"/>
          </p:nvPr>
        </p:nvPicPr>
        <p:blipFill>
          <a:blip r:embed="rId3"/>
          <a:stretch>
            <a:fillRect/>
          </a:stretch>
        </p:blipFill>
        <p:spPr>
          <a:xfrm>
            <a:off x="6237093" y="2684617"/>
            <a:ext cx="5334000" cy="1708037"/>
          </a:xfrm>
          <a:prstGeom prst="rect">
            <a:avLst/>
          </a:prstGeom>
        </p:spPr>
      </p:pic>
      <p:pic>
        <p:nvPicPr>
          <p:cNvPr id="9" name="Content Placeholder 8"/>
          <p:cNvPicPr>
            <a:picLocks noGrp="1" noChangeAspect="1"/>
          </p:cNvPicPr>
          <p:nvPr>
            <p:ph sz="half" idx="1"/>
          </p:nvPr>
        </p:nvPicPr>
        <p:blipFill>
          <a:blip r:embed="rId4"/>
          <a:stretch>
            <a:fillRect/>
          </a:stretch>
        </p:blipFill>
        <p:spPr>
          <a:xfrm>
            <a:off x="685800" y="2684617"/>
            <a:ext cx="5334000" cy="3042929"/>
          </a:xfrm>
          <a:prstGeom prst="rect">
            <a:avLst/>
          </a:prstGeom>
        </p:spPr>
      </p:pic>
    </p:spTree>
    <p:extLst>
      <p:ext uri="{BB962C8B-B14F-4D97-AF65-F5344CB8AC3E}">
        <p14:creationId xmlns:p14="http://schemas.microsoft.com/office/powerpoint/2010/main" val="3968919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Partners with Hein, Clio, and More</a:t>
            </a:r>
          </a:p>
        </p:txBody>
      </p:sp>
      <p:sp>
        <p:nvSpPr>
          <p:cNvPr id="4" name="Text Placeholder 3"/>
          <p:cNvSpPr>
            <a:spLocks noGrp="1"/>
          </p:cNvSpPr>
          <p:nvPr>
            <p:ph type="body" idx="1"/>
          </p:nvPr>
        </p:nvSpPr>
        <p:spPr/>
        <p:txBody>
          <a:bodyPr/>
          <a:lstStyle/>
          <a:p>
            <a:r>
              <a:rPr lang="en-US" dirty="0"/>
              <a:t>CLIO</a:t>
            </a:r>
          </a:p>
        </p:txBody>
      </p:sp>
      <p:sp>
        <p:nvSpPr>
          <p:cNvPr id="6" name="Text Placeholder 5"/>
          <p:cNvSpPr>
            <a:spLocks noGrp="1"/>
          </p:cNvSpPr>
          <p:nvPr>
            <p:ph type="body" sz="quarter" idx="3"/>
          </p:nvPr>
        </p:nvSpPr>
        <p:spPr/>
        <p:txBody>
          <a:bodyPr/>
          <a:lstStyle/>
          <a:p>
            <a:r>
              <a:rPr lang="en-US" dirty="0"/>
              <a:t>Hein Online</a:t>
            </a:r>
          </a:p>
        </p:txBody>
      </p:sp>
      <p:pic>
        <p:nvPicPr>
          <p:cNvPr id="7" name="Content Placeholder 6"/>
          <p:cNvPicPr>
            <a:picLocks noGrp="1" noChangeAspect="1"/>
          </p:cNvPicPr>
          <p:nvPr>
            <p:ph sz="half" idx="2"/>
          </p:nvPr>
        </p:nvPicPr>
        <p:blipFill>
          <a:blip r:embed="rId3"/>
          <a:stretch>
            <a:fillRect/>
          </a:stretch>
        </p:blipFill>
        <p:spPr>
          <a:xfrm>
            <a:off x="2867821" y="4544877"/>
            <a:ext cx="2600325" cy="981075"/>
          </a:xfrm>
          <a:prstGeom prst="rect">
            <a:avLst/>
          </a:prstGeom>
        </p:spPr>
      </p:pic>
      <p:pic>
        <p:nvPicPr>
          <p:cNvPr id="10" name="Content Placeholder 9"/>
          <p:cNvPicPr>
            <a:picLocks noGrp="1" noChangeAspect="1"/>
          </p:cNvPicPr>
          <p:nvPr>
            <p:ph sz="quarter" idx="4"/>
          </p:nvPr>
        </p:nvPicPr>
        <p:blipFill>
          <a:blip r:embed="rId4"/>
          <a:stretch>
            <a:fillRect/>
          </a:stretch>
        </p:blipFill>
        <p:spPr>
          <a:xfrm>
            <a:off x="6351990" y="2804805"/>
            <a:ext cx="1893884" cy="3086100"/>
          </a:xfrm>
          <a:prstGeom prst="rect">
            <a:avLst/>
          </a:prstGeom>
        </p:spPr>
      </p:pic>
      <p:pic>
        <p:nvPicPr>
          <p:cNvPr id="8" name="Content Placeholder 3">
            <a:extLst>
              <a:ext uri="{FF2B5EF4-FFF2-40B4-BE49-F238E27FC236}">
                <a16:creationId xmlns:a16="http://schemas.microsoft.com/office/drawing/2014/main" id="{7F2711A0-062B-441C-972F-7FBED849F722}"/>
              </a:ext>
            </a:extLst>
          </p:cNvPr>
          <p:cNvPicPr>
            <a:picLocks noChangeAspect="1"/>
          </p:cNvPicPr>
          <p:nvPr/>
        </p:nvPicPr>
        <p:blipFill>
          <a:blip r:embed="rId5"/>
          <a:stretch>
            <a:fillRect/>
          </a:stretch>
        </p:blipFill>
        <p:spPr>
          <a:xfrm>
            <a:off x="894332" y="4544877"/>
            <a:ext cx="1857375" cy="1581150"/>
          </a:xfrm>
          <a:prstGeom prst="rect">
            <a:avLst/>
          </a:prstGeom>
        </p:spPr>
      </p:pic>
      <p:sp>
        <p:nvSpPr>
          <p:cNvPr id="3" name="TextBox 2">
            <a:extLst>
              <a:ext uri="{FF2B5EF4-FFF2-40B4-BE49-F238E27FC236}">
                <a16:creationId xmlns:a16="http://schemas.microsoft.com/office/drawing/2014/main" id="{0CE44551-B3F7-469F-93DA-91C8AB94DE3F}"/>
              </a:ext>
            </a:extLst>
          </p:cNvPr>
          <p:cNvSpPr txBox="1"/>
          <p:nvPr/>
        </p:nvSpPr>
        <p:spPr>
          <a:xfrm>
            <a:off x="634830" y="2531973"/>
            <a:ext cx="3311298" cy="1815882"/>
          </a:xfrm>
          <a:prstGeom prst="rect">
            <a:avLst/>
          </a:prstGeom>
          <a:noFill/>
        </p:spPr>
        <p:txBody>
          <a:bodyPr wrap="square" rtlCol="0">
            <a:spAutoFit/>
          </a:bodyPr>
          <a:lstStyle/>
          <a:p>
            <a:pPr marL="457200" indent="-457200">
              <a:buClr>
                <a:schemeClr val="accent2"/>
              </a:buClr>
              <a:buFont typeface="Wingdings" panose="05000000000000000000" pitchFamily="2" charset="2"/>
              <a:buChar char="§"/>
            </a:pPr>
            <a:r>
              <a:rPr lang="en-US" sz="2800" dirty="0"/>
              <a:t>Connect your Fastcase account with your Clio account</a:t>
            </a:r>
          </a:p>
        </p:txBody>
      </p:sp>
      <p:sp>
        <p:nvSpPr>
          <p:cNvPr id="9" name="TextBox 8">
            <a:extLst>
              <a:ext uri="{FF2B5EF4-FFF2-40B4-BE49-F238E27FC236}">
                <a16:creationId xmlns:a16="http://schemas.microsoft.com/office/drawing/2014/main" id="{8C9F457D-ACB0-48E2-9836-60FC82C0C73B}"/>
              </a:ext>
            </a:extLst>
          </p:cNvPr>
          <p:cNvSpPr txBox="1"/>
          <p:nvPr/>
        </p:nvSpPr>
        <p:spPr>
          <a:xfrm>
            <a:off x="8505371" y="2002971"/>
            <a:ext cx="2846841" cy="2246769"/>
          </a:xfrm>
          <a:prstGeom prst="rect">
            <a:avLst/>
          </a:prstGeom>
          <a:noFill/>
        </p:spPr>
        <p:txBody>
          <a:bodyPr wrap="square" rtlCol="0">
            <a:spAutoFit/>
          </a:bodyPr>
          <a:lstStyle/>
          <a:p>
            <a:pPr marL="285750" indent="-285750">
              <a:buClr>
                <a:schemeClr val="accent2"/>
              </a:buClr>
              <a:buFont typeface="Arial" panose="020B0604020202020204" pitchFamily="34" charset="0"/>
              <a:buChar char="•"/>
            </a:pPr>
            <a:r>
              <a:rPr lang="en-US" sz="2800" dirty="0"/>
              <a:t>Access law review articles and bar journals in Fastcase with Hein Online </a:t>
            </a:r>
          </a:p>
        </p:txBody>
      </p:sp>
    </p:spTree>
    <p:extLst>
      <p:ext uri="{BB962C8B-B14F-4D97-AF65-F5344CB8AC3E}">
        <p14:creationId xmlns:p14="http://schemas.microsoft.com/office/powerpoint/2010/main" val="1921411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Fastcase</a:t>
            </a: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80531" y="1974940"/>
            <a:ext cx="2334986" cy="3997181"/>
          </a:xfrm>
        </p:spPr>
      </p:pic>
      <p:sp>
        <p:nvSpPr>
          <p:cNvPr id="5" name="Content Placeholder 4"/>
          <p:cNvSpPr>
            <a:spLocks noGrp="1"/>
          </p:cNvSpPr>
          <p:nvPr>
            <p:ph sz="half" idx="2"/>
          </p:nvPr>
        </p:nvSpPr>
        <p:spPr/>
        <p:txBody>
          <a:bodyPr/>
          <a:lstStyle/>
          <a:p>
            <a:r>
              <a:rPr lang="en-US" dirty="0"/>
              <a:t>Fastcase offers a free mobile app, available for everyone to use anywhere.</a:t>
            </a:r>
          </a:p>
          <a:p>
            <a:r>
              <a:rPr lang="en-US" dirty="0"/>
              <a:t>Make a free account today and use for the rest of your career.</a:t>
            </a:r>
          </a:p>
        </p:txBody>
      </p:sp>
    </p:spTree>
    <p:extLst>
      <p:ext uri="{BB962C8B-B14F-4D97-AF65-F5344CB8AC3E}">
        <p14:creationId xmlns:p14="http://schemas.microsoft.com/office/powerpoint/2010/main" val="3203942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a:t>
            </a:r>
          </a:p>
        </p:txBody>
      </p:sp>
      <p:sp>
        <p:nvSpPr>
          <p:cNvPr id="5" name="Content Placeholder 4"/>
          <p:cNvSpPr>
            <a:spLocks noGrp="1"/>
          </p:cNvSpPr>
          <p:nvPr>
            <p:ph sz="half" idx="2"/>
          </p:nvPr>
        </p:nvSpPr>
        <p:spPr/>
        <p:txBody>
          <a:bodyPr>
            <a:normAutofit fontScale="85000" lnSpcReduction="20000"/>
          </a:bodyPr>
          <a:lstStyle/>
          <a:p>
            <a:pPr>
              <a:buFont typeface="Wingdings" panose="05000000000000000000" pitchFamily="2" charset="2"/>
              <a:buChar char="Ø"/>
            </a:pPr>
            <a:r>
              <a:rPr lang="en-US" dirty="0"/>
              <a:t>Primary Law:</a:t>
            </a:r>
          </a:p>
          <a:p>
            <a:pPr lvl="1">
              <a:buFont typeface="Wingdings" panose="05000000000000000000" pitchFamily="2" charset="2"/>
              <a:buChar char="Ø"/>
            </a:pPr>
            <a:r>
              <a:rPr lang="en-US" dirty="0"/>
              <a:t> Cases</a:t>
            </a:r>
          </a:p>
          <a:p>
            <a:pPr lvl="1">
              <a:buFont typeface="Wingdings" panose="05000000000000000000" pitchFamily="2" charset="2"/>
              <a:buChar char="Ø"/>
            </a:pPr>
            <a:r>
              <a:rPr lang="en-US" dirty="0"/>
              <a:t> Statutes</a:t>
            </a:r>
          </a:p>
          <a:p>
            <a:pPr lvl="1">
              <a:buFont typeface="Wingdings" panose="05000000000000000000" pitchFamily="2" charset="2"/>
              <a:buChar char="Ø"/>
            </a:pPr>
            <a:r>
              <a:rPr lang="en-US" dirty="0"/>
              <a:t> Regulations</a:t>
            </a:r>
          </a:p>
          <a:p>
            <a:pPr lvl="1">
              <a:buFont typeface="Wingdings" panose="05000000000000000000" pitchFamily="2" charset="2"/>
              <a:buChar char="Ø"/>
            </a:pPr>
            <a:r>
              <a:rPr lang="en-US" dirty="0"/>
              <a:t> Court Rules</a:t>
            </a:r>
          </a:p>
          <a:p>
            <a:pPr lvl="1">
              <a:buFont typeface="Wingdings" panose="05000000000000000000" pitchFamily="2" charset="2"/>
              <a:buChar char="Ø"/>
            </a:pPr>
            <a:r>
              <a:rPr lang="en-US" dirty="0"/>
              <a:t> Constitutions</a:t>
            </a:r>
          </a:p>
          <a:p>
            <a:pPr>
              <a:buFont typeface="Wingdings" panose="05000000000000000000" pitchFamily="2" charset="2"/>
              <a:buChar char="Ø"/>
            </a:pPr>
            <a:r>
              <a:rPr lang="en-US" dirty="0"/>
              <a:t>Secondary Law:</a:t>
            </a:r>
          </a:p>
          <a:p>
            <a:pPr lvl="1">
              <a:buFont typeface="Wingdings" panose="05000000000000000000" pitchFamily="2" charset="2"/>
              <a:buChar char="Ø"/>
            </a:pPr>
            <a:r>
              <a:rPr lang="en-US" dirty="0" err="1"/>
              <a:t>HeinOnline</a:t>
            </a:r>
            <a:r>
              <a:rPr lang="en-US" dirty="0"/>
              <a:t> Partnership</a:t>
            </a:r>
          </a:p>
          <a:p>
            <a:pPr lvl="1">
              <a:buFont typeface="Wingdings" panose="05000000000000000000" pitchFamily="2" charset="2"/>
              <a:buChar char="Ø"/>
            </a:pPr>
            <a:r>
              <a:rPr lang="en-US" dirty="0"/>
              <a:t>Treatises</a:t>
            </a:r>
          </a:p>
          <a:p>
            <a:pPr lvl="1">
              <a:buFont typeface="Wingdings" panose="05000000000000000000" pitchFamily="2" charset="2"/>
              <a:buChar char="Ø"/>
            </a:pPr>
            <a:r>
              <a:rPr lang="en-US" dirty="0"/>
              <a:t>CLE Books</a:t>
            </a:r>
          </a:p>
          <a:p>
            <a:pPr lvl="1">
              <a:buFont typeface="Wingdings" panose="05000000000000000000" pitchFamily="2" charset="2"/>
              <a:buChar char="Ø"/>
            </a:pPr>
            <a:r>
              <a:rPr lang="en-US" dirty="0"/>
              <a:t>More…..</a:t>
            </a:r>
          </a:p>
          <a:p>
            <a:pPr>
              <a:buFont typeface="Wingdings" panose="05000000000000000000" pitchFamily="2" charset="2"/>
              <a:buChar char="Ø"/>
            </a:pPr>
            <a:r>
              <a:rPr lang="en-US" dirty="0"/>
              <a:t>Not sure? Check our Scope of Coverage page:</a:t>
            </a:r>
          </a:p>
          <a:p>
            <a:pPr lvl="1">
              <a:buFont typeface="Wingdings" panose="05000000000000000000" pitchFamily="2" charset="2"/>
              <a:buChar char="Ø"/>
            </a:pPr>
            <a:r>
              <a:rPr lang="en-US" dirty="0"/>
              <a:t> fastcase.com/coverage</a:t>
            </a:r>
          </a:p>
          <a:p>
            <a:endParaRPr lang="en-US" dirty="0"/>
          </a:p>
        </p:txBody>
      </p:sp>
      <p:pic>
        <p:nvPicPr>
          <p:cNvPr id="4" name="Content Placeholder 3"/>
          <p:cNvPicPr>
            <a:picLocks noGrp="1" noChangeAspect="1"/>
          </p:cNvPicPr>
          <p:nvPr>
            <p:ph sz="half" idx="1"/>
          </p:nvPr>
        </p:nvPicPr>
        <p:blipFill>
          <a:blip r:embed="rId3"/>
          <a:stretch>
            <a:fillRect/>
          </a:stretch>
        </p:blipFill>
        <p:spPr>
          <a:xfrm>
            <a:off x="626807" y="2194559"/>
            <a:ext cx="5334000" cy="3099486"/>
          </a:xfrm>
          <a:prstGeom prst="rect">
            <a:avLst/>
          </a:prstGeom>
        </p:spPr>
      </p:pic>
    </p:spTree>
    <p:extLst>
      <p:ext uri="{BB962C8B-B14F-4D97-AF65-F5344CB8AC3E}">
        <p14:creationId xmlns:p14="http://schemas.microsoft.com/office/powerpoint/2010/main" val="4285131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Logging In</a:t>
            </a:r>
          </a:p>
        </p:txBody>
      </p:sp>
      <p:sp>
        <p:nvSpPr>
          <p:cNvPr id="5" name="Content Placeholder 4"/>
          <p:cNvSpPr>
            <a:spLocks noGrp="1"/>
          </p:cNvSpPr>
          <p:nvPr>
            <p:ph sz="half" idx="1"/>
          </p:nvPr>
        </p:nvSpPr>
        <p:spPr/>
        <p:txBody>
          <a:bodyPr/>
          <a:lstStyle/>
          <a:p>
            <a:r>
              <a:rPr lang="en-US" dirty="0"/>
              <a:t>Go to www.fastcase.com/login. Enter your email address and password.</a:t>
            </a:r>
          </a:p>
          <a:p>
            <a:pPr lvl="1"/>
            <a:r>
              <a:rPr lang="en-US" dirty="0"/>
              <a:t>Did you know you can download the Fastcase app for free and use it for free for your entire career? Available for Android and iPhone.</a:t>
            </a:r>
          </a:p>
        </p:txBody>
      </p:sp>
      <p:pic>
        <p:nvPicPr>
          <p:cNvPr id="8" name="Content Placeholder 7">
            <a:extLst>
              <a:ext uri="{FF2B5EF4-FFF2-40B4-BE49-F238E27FC236}">
                <a16:creationId xmlns:a16="http://schemas.microsoft.com/office/drawing/2014/main" id="{23FC9F62-1ABD-4045-955E-CFFBF083A71E}"/>
              </a:ext>
            </a:extLst>
          </p:cNvPr>
          <p:cNvPicPr>
            <a:picLocks noGrp="1" noChangeAspect="1"/>
          </p:cNvPicPr>
          <p:nvPr>
            <p:ph sz="half" idx="2"/>
          </p:nvPr>
        </p:nvPicPr>
        <p:blipFill>
          <a:blip r:embed="rId3"/>
          <a:stretch>
            <a:fillRect/>
          </a:stretch>
        </p:blipFill>
        <p:spPr>
          <a:xfrm>
            <a:off x="6493329" y="1915928"/>
            <a:ext cx="4735286" cy="3026144"/>
          </a:xfrm>
        </p:spPr>
      </p:pic>
    </p:spTree>
    <p:extLst>
      <p:ext uri="{BB962C8B-B14F-4D97-AF65-F5344CB8AC3E}">
        <p14:creationId xmlns:p14="http://schemas.microsoft.com/office/powerpoint/2010/main" val="3868962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Homepage</a:t>
            </a:r>
          </a:p>
        </p:txBody>
      </p:sp>
      <p:pic>
        <p:nvPicPr>
          <p:cNvPr id="6" name="Content Placeholder 5">
            <a:extLst>
              <a:ext uri="{FF2B5EF4-FFF2-40B4-BE49-F238E27FC236}">
                <a16:creationId xmlns:a16="http://schemas.microsoft.com/office/drawing/2014/main" id="{A3DB2717-1AF2-4EF4-A83F-2F3AC76021FA}"/>
              </a:ext>
            </a:extLst>
          </p:cNvPr>
          <p:cNvPicPr>
            <a:picLocks noGrp="1" noChangeAspect="1"/>
          </p:cNvPicPr>
          <p:nvPr>
            <p:ph idx="1"/>
          </p:nvPr>
        </p:nvPicPr>
        <p:blipFill>
          <a:blip r:embed="rId3"/>
          <a:stretch>
            <a:fillRect/>
          </a:stretch>
        </p:blipFill>
        <p:spPr>
          <a:xfrm>
            <a:off x="1755982" y="1825625"/>
            <a:ext cx="8680035" cy="4351338"/>
          </a:xfrm>
        </p:spPr>
      </p:pic>
    </p:spTree>
    <p:extLst>
      <p:ext uri="{BB962C8B-B14F-4D97-AF65-F5344CB8AC3E}">
        <p14:creationId xmlns:p14="http://schemas.microsoft.com/office/powerpoint/2010/main" val="3636010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pic>
        <p:nvPicPr>
          <p:cNvPr id="7" name="Content Placeholder 6">
            <a:extLst>
              <a:ext uri="{FF2B5EF4-FFF2-40B4-BE49-F238E27FC236}">
                <a16:creationId xmlns:a16="http://schemas.microsoft.com/office/drawing/2014/main" id="{DF735CB8-08A1-400B-92EB-1BA57EBE1EDC}"/>
              </a:ext>
            </a:extLst>
          </p:cNvPr>
          <p:cNvPicPr>
            <a:picLocks noGrp="1" noChangeAspect="1"/>
          </p:cNvPicPr>
          <p:nvPr>
            <p:ph idx="1"/>
          </p:nvPr>
        </p:nvPicPr>
        <p:blipFill>
          <a:blip r:embed="rId3"/>
          <a:stretch>
            <a:fillRect/>
          </a:stretch>
        </p:blipFill>
        <p:spPr>
          <a:xfrm>
            <a:off x="1814265" y="1825625"/>
            <a:ext cx="8563469" cy="4351338"/>
          </a:xfrm>
        </p:spPr>
      </p:pic>
    </p:spTree>
    <p:extLst>
      <p:ext uri="{BB962C8B-B14F-4D97-AF65-F5344CB8AC3E}">
        <p14:creationId xmlns:p14="http://schemas.microsoft.com/office/powerpoint/2010/main" val="1446434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Forecite</a:t>
            </a:r>
            <a:endParaRPr lang="en-US" dirty="0"/>
          </a:p>
        </p:txBody>
      </p:sp>
      <p:pic>
        <p:nvPicPr>
          <p:cNvPr id="5" name="Content Placeholder 4"/>
          <p:cNvPicPr>
            <a:picLocks noGrp="1" noChangeAspect="1"/>
          </p:cNvPicPr>
          <p:nvPr>
            <p:ph idx="1"/>
          </p:nvPr>
        </p:nvPicPr>
        <p:blipFill>
          <a:blip r:embed="rId3"/>
          <a:stretch>
            <a:fillRect/>
          </a:stretch>
        </p:blipFill>
        <p:spPr>
          <a:xfrm>
            <a:off x="3958467" y="2057401"/>
            <a:ext cx="4101065" cy="4635406"/>
          </a:xfrm>
          <a:prstGeom prst="rect">
            <a:avLst/>
          </a:prstGeom>
        </p:spPr>
      </p:pic>
    </p:spTree>
    <p:extLst>
      <p:ext uri="{BB962C8B-B14F-4D97-AF65-F5344CB8AC3E}">
        <p14:creationId xmlns:p14="http://schemas.microsoft.com/office/powerpoint/2010/main" val="324142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Search within</a:t>
            </a:r>
          </a:p>
        </p:txBody>
      </p:sp>
      <p:sp>
        <p:nvSpPr>
          <p:cNvPr id="6" name="Content Placeholder 5"/>
          <p:cNvSpPr>
            <a:spLocks noGrp="1"/>
          </p:cNvSpPr>
          <p:nvPr>
            <p:ph sz="half" idx="2"/>
          </p:nvPr>
        </p:nvSpPr>
        <p:spPr/>
        <p:txBody>
          <a:bodyPr/>
          <a:lstStyle/>
          <a:p>
            <a:r>
              <a:rPr lang="en-US" dirty="0"/>
              <a:t>Focus your search with ease. On the left side of your results page, you can narrow your search by narrowing the jurisdiction, document type, and court level with a click of the button.</a:t>
            </a:r>
          </a:p>
          <a:p>
            <a:endParaRPr lang="en-US" dirty="0"/>
          </a:p>
        </p:txBody>
      </p:sp>
      <p:pic>
        <p:nvPicPr>
          <p:cNvPr id="3" name="Content Placeholder 2"/>
          <p:cNvPicPr>
            <a:picLocks noGrp="1" noChangeAspect="1"/>
          </p:cNvPicPr>
          <p:nvPr>
            <p:ph sz="half" idx="1"/>
          </p:nvPr>
        </p:nvPicPr>
        <p:blipFill>
          <a:blip r:embed="rId3"/>
          <a:stretch>
            <a:fillRect/>
          </a:stretch>
        </p:blipFill>
        <p:spPr>
          <a:xfrm>
            <a:off x="1961832" y="2194371"/>
            <a:ext cx="2156601" cy="4024313"/>
          </a:xfrm>
          <a:prstGeom prst="rect">
            <a:avLst/>
          </a:prstGeom>
        </p:spPr>
      </p:pic>
    </p:spTree>
    <p:extLst>
      <p:ext uri="{BB962C8B-B14F-4D97-AF65-F5344CB8AC3E}">
        <p14:creationId xmlns:p14="http://schemas.microsoft.com/office/powerpoint/2010/main" val="1346013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Interactive Timeline</a:t>
            </a:r>
          </a:p>
        </p:txBody>
      </p:sp>
      <p:pic>
        <p:nvPicPr>
          <p:cNvPr id="7" name="Content Placeholder 6">
            <a:extLst>
              <a:ext uri="{FF2B5EF4-FFF2-40B4-BE49-F238E27FC236}">
                <a16:creationId xmlns:a16="http://schemas.microsoft.com/office/drawing/2014/main" id="{AEDD8D4F-DFB6-40E9-85A8-838693E4D57D}"/>
              </a:ext>
            </a:extLst>
          </p:cNvPr>
          <p:cNvPicPr>
            <a:picLocks noGrp="1" noChangeAspect="1"/>
          </p:cNvPicPr>
          <p:nvPr>
            <p:ph idx="1"/>
          </p:nvPr>
        </p:nvPicPr>
        <p:blipFill>
          <a:blip r:embed="rId3"/>
          <a:stretch>
            <a:fillRect/>
          </a:stretch>
        </p:blipFill>
        <p:spPr>
          <a:xfrm>
            <a:off x="838200" y="2792169"/>
            <a:ext cx="10515600" cy="2418250"/>
          </a:xfrm>
        </p:spPr>
      </p:pic>
    </p:spTree>
    <p:extLst>
      <p:ext uri="{BB962C8B-B14F-4D97-AF65-F5344CB8AC3E}">
        <p14:creationId xmlns:p14="http://schemas.microsoft.com/office/powerpoint/2010/main" val="2737838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Tag Cloud</a:t>
            </a:r>
          </a:p>
        </p:txBody>
      </p:sp>
      <p:pic>
        <p:nvPicPr>
          <p:cNvPr id="4" name="Content Placeholder 3"/>
          <p:cNvPicPr>
            <a:picLocks noGrp="1" noChangeAspect="1"/>
          </p:cNvPicPr>
          <p:nvPr>
            <p:ph idx="1"/>
          </p:nvPr>
        </p:nvPicPr>
        <p:blipFill>
          <a:blip r:embed="rId3"/>
          <a:stretch>
            <a:fillRect/>
          </a:stretch>
        </p:blipFill>
        <p:spPr>
          <a:xfrm>
            <a:off x="4581525" y="2882106"/>
            <a:ext cx="3028950" cy="2647950"/>
          </a:xfrm>
          <a:prstGeom prst="rect">
            <a:avLst/>
          </a:prstGeom>
        </p:spPr>
      </p:pic>
    </p:spTree>
    <p:extLst>
      <p:ext uri="{BB962C8B-B14F-4D97-AF65-F5344CB8AC3E}">
        <p14:creationId xmlns:p14="http://schemas.microsoft.com/office/powerpoint/2010/main" val="4124893089"/>
      </p:ext>
    </p:extLst>
  </p:cSld>
  <p:clrMapOvr>
    <a:masterClrMapping/>
  </p:clrMapOvr>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870</TotalTime>
  <Words>1691</Words>
  <Application>Microsoft Office PowerPoint</Application>
  <PresentationFormat>Widescreen</PresentationFormat>
  <Paragraphs>104</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Helvetica Neue</vt:lpstr>
      <vt:lpstr>Wingdings</vt:lpstr>
      <vt:lpstr>Default Design</vt:lpstr>
      <vt:lpstr>Introduction to Fastcase</vt:lpstr>
      <vt:lpstr>Scope</vt:lpstr>
      <vt:lpstr>Logging In</vt:lpstr>
      <vt:lpstr>Homepage</vt:lpstr>
      <vt:lpstr>Results</vt:lpstr>
      <vt:lpstr>Forecite</vt:lpstr>
      <vt:lpstr>Search within</vt:lpstr>
      <vt:lpstr>Interactive Timeline</vt:lpstr>
      <vt:lpstr>Tag Cloud</vt:lpstr>
      <vt:lpstr>Navigating A Document</vt:lpstr>
      <vt:lpstr>Highlighted Terms  Searching Within A Document</vt:lpstr>
      <vt:lpstr>Printing</vt:lpstr>
      <vt:lpstr>Emailing</vt:lpstr>
      <vt:lpstr>Favorites</vt:lpstr>
      <vt:lpstr>Public Link</vt:lpstr>
      <vt:lpstr>Bad Law Bot</vt:lpstr>
      <vt:lpstr>Document Browse</vt:lpstr>
      <vt:lpstr>Partners with Hein, Clio, and More</vt:lpstr>
      <vt:lpstr>Mobile Fastcase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and Legal Research Featuring Fastcase</dc:title>
  <dc:creator>Erin Page</dc:creator>
  <cp:lastModifiedBy>Erin Page</cp:lastModifiedBy>
  <cp:revision>53</cp:revision>
  <cp:lastPrinted>2018-11-06T16:46:28Z</cp:lastPrinted>
  <dcterms:created xsi:type="dcterms:W3CDTF">2017-09-21T19:46:07Z</dcterms:created>
  <dcterms:modified xsi:type="dcterms:W3CDTF">2019-05-07T11:56:12Z</dcterms:modified>
</cp:coreProperties>
</file>