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1pPr>
    <a:lvl2pPr marL="0" marR="0" indent="4572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2pPr>
    <a:lvl3pPr marL="0" marR="0" indent="9144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3pPr>
    <a:lvl4pPr marL="0" marR="0" indent="13716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4pPr>
    <a:lvl5pPr marL="0" marR="0" indent="18288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5pPr>
    <a:lvl6pPr marL="0" marR="0" indent="22860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6pPr>
    <a:lvl7pPr marL="0" marR="0" indent="27432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7pPr>
    <a:lvl8pPr marL="0" marR="0" indent="32004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8pPr>
    <a:lvl9pPr marL="0" marR="0" indent="36576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hueOff val="-217956"/>
              <a:satOff val="14368"/>
              <a:lumOff val="17764"/>
            </a:schemeClr>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CEEEE"/>
          </a:solidFill>
        </a:fill>
      </a:tcStyle>
    </a:band2H>
    <a:firstCol>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chemeClr val="accent3">
              <a:hueOff val="571091"/>
              <a:satOff val="15926"/>
              <a:lumOff val="22314"/>
            </a:schemeClr>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45B43B"/>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45B43B"/>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9036"/>
              <a:lumOff val="17111"/>
            </a:schemeClr>
          </a:solidFill>
        </a:fill>
      </a:tcStyle>
    </a:band2H>
    <a:firstCol>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BD17"/>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FBD17"/>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8A25"/>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wholeTbl>
    <a:band2H>
      <a:tcTxStyle/>
      <a:tcStyle>
        <a:tcBdr/>
        <a:fill>
          <a:solidFill>
            <a:srgbClr val="ECEEEF"/>
          </a:solidFill>
        </a:fill>
      </a:tcStyle>
    </a:band2H>
    <a:firstCol>
      <a:tcTxStyle b="on" i="off">
        <a:font>
          <a:latin typeface="Graphik Semibold"/>
          <a:ea typeface="Graphik Semibold"/>
          <a:cs typeface="Graphik Semibold"/>
        </a:font>
        <a:srgbClr val="FFFFFF"/>
      </a:tcTxStyle>
      <a:tcStyle>
        <a:tcBdr>
          <a:left>
            <a:ln w="12700" cap="flat">
              <a:solidFill>
                <a:srgbClr val="A6AAA9"/>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32C5B9"/>
          </a:solidFill>
        </a:fill>
      </a:tcStyle>
    </a:firstCol>
    <a:lastRow>
      <a:tcTxStyle b="on" i="off">
        <a:font>
          <a:latin typeface="Graphik Semibold"/>
          <a:ea typeface="Graphik Semibold"/>
          <a:cs typeface="Graphik Semibold"/>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38100" cap="flat">
              <a:solidFill>
                <a:schemeClr val="accent2">
                  <a:hueOff val="240640"/>
                  <a:satOff val="2542"/>
                  <a:lumOff val="-13198"/>
                </a:schemeClr>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FFFFFF"/>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A6AAA9"/>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chemeClr val="accent2">
              <a:hueOff val="240640"/>
              <a:satOff val="2542"/>
              <a:lumOff val="-13198"/>
            </a:schemeClr>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F"/>
          </a:solidFill>
        </a:fill>
      </a:tcStyle>
    </a:band2H>
    <a:firstCol>
      <a:tcTxStyle b="on" i="off">
        <a:font>
          <a:latin typeface="Graphik Semibold"/>
          <a:ea typeface="Graphik Semibold"/>
          <a:cs typeface="Graphik Semibold"/>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9"/>
  </p:normalViewPr>
  <p:slideViewPr>
    <p:cSldViewPr snapToGrid="0" snapToObjects="1">
      <p:cViewPr varScale="1">
        <p:scale>
          <a:sx n="51" d="100"/>
          <a:sy n="51" d="100"/>
        </p:scale>
        <p:origin x="1000"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19200" y="11986162"/>
            <a:ext cx="21945599" cy="605791"/>
          </a:xfrm>
          <a:prstGeom prst="rect">
            <a:avLst/>
          </a:prstGeom>
        </p:spPr>
        <p:txBody>
          <a:bodyPr/>
          <a:lstStyle>
            <a:lvl1pPr marL="0" indent="0" algn="ctr" defTabSz="825500">
              <a:lnSpc>
                <a:spcPct val="100000"/>
              </a:lnSpc>
              <a:spcBef>
                <a:spcPts val="0"/>
              </a:spcBef>
              <a:buSzTx/>
              <a:buNone/>
              <a:defRPr sz="3000" spc="-29">
                <a:latin typeface="Graphik Medium"/>
                <a:ea typeface="Graphik Medium"/>
                <a:cs typeface="Graphik Medium"/>
                <a:sym typeface="Graphik Medium"/>
              </a:defRPr>
            </a:lvl1pPr>
          </a:lstStyle>
          <a:p>
            <a:r>
              <a:t>Author and Date</a:t>
            </a:r>
          </a:p>
        </p:txBody>
      </p:sp>
      <p:sp>
        <p:nvSpPr>
          <p:cNvPr id="12" name="Presentation Title"/>
          <p:cNvSpPr txBox="1">
            <a:spLocks noGrp="1"/>
          </p:cNvSpPr>
          <p:nvPr>
            <p:ph type="title" hasCustomPrompt="1"/>
          </p:nvPr>
        </p:nvSpPr>
        <p:spPr>
          <a:xfrm>
            <a:off x="1219200" y="3543300"/>
            <a:ext cx="21945600" cy="4267200"/>
          </a:xfrm>
          <a:prstGeom prst="rect">
            <a:avLst/>
          </a:prstGeom>
        </p:spPr>
        <p:txBody>
          <a:bodyPr anchor="b"/>
          <a:lstStyle>
            <a:lvl1pPr>
              <a:defRPr sz="12800" spc="-128"/>
            </a:lvl1pPr>
          </a:lstStyle>
          <a:p>
            <a:r>
              <a:t>Presentation Title</a:t>
            </a:r>
          </a:p>
        </p:txBody>
      </p:sp>
      <p:sp>
        <p:nvSpPr>
          <p:cNvPr id="13" name="Body Level One…"/>
          <p:cNvSpPr txBox="1">
            <a:spLocks noGrp="1"/>
          </p:cNvSpPr>
          <p:nvPr>
            <p:ph type="body" sz="quarter" idx="1" hasCustomPrompt="1"/>
          </p:nvPr>
        </p:nvSpPr>
        <p:spPr>
          <a:xfrm>
            <a:off x="1219200" y="7567579"/>
            <a:ext cx="21945600" cy="2250593"/>
          </a:xfrm>
          <a:prstGeom prst="rect">
            <a:avLst/>
          </a:prstGeom>
        </p:spPr>
        <p:txBody>
          <a:bodyPr/>
          <a:lstStyle>
            <a:lvl1pPr marL="0" indent="0" algn="ctr" defTabSz="825500">
              <a:lnSpc>
                <a:spcPct val="100000"/>
              </a:lnSpc>
              <a:spcBef>
                <a:spcPts val="0"/>
              </a:spcBef>
              <a:buSzTx/>
              <a:buNone/>
              <a:defRPr sz="6000" spc="-59">
                <a:latin typeface="Graphik Semibold"/>
                <a:ea typeface="Graphik Semibold"/>
                <a:cs typeface="Graphik Semibold"/>
                <a:sym typeface="Graphik Semibold"/>
              </a:defRPr>
            </a:lvl1pPr>
            <a:lvl2pPr marL="0" indent="457200" algn="ctr" defTabSz="825500">
              <a:lnSpc>
                <a:spcPct val="100000"/>
              </a:lnSpc>
              <a:spcBef>
                <a:spcPts val="0"/>
              </a:spcBef>
              <a:buSzTx/>
              <a:buNone/>
              <a:defRPr sz="6000" spc="-59">
                <a:latin typeface="Graphik Semibold"/>
                <a:ea typeface="Graphik Semibold"/>
                <a:cs typeface="Graphik Semibold"/>
                <a:sym typeface="Graphik Semibold"/>
              </a:defRPr>
            </a:lvl2pPr>
            <a:lvl3pPr marL="0" indent="914400" algn="ctr" defTabSz="825500">
              <a:lnSpc>
                <a:spcPct val="100000"/>
              </a:lnSpc>
              <a:spcBef>
                <a:spcPts val="0"/>
              </a:spcBef>
              <a:buSzTx/>
              <a:buNone/>
              <a:defRPr sz="6000" spc="-59">
                <a:latin typeface="Graphik Semibold"/>
                <a:ea typeface="Graphik Semibold"/>
                <a:cs typeface="Graphik Semibold"/>
                <a:sym typeface="Graphik Semibold"/>
              </a:defRPr>
            </a:lvl3pPr>
            <a:lvl4pPr marL="0" indent="1371600" algn="ctr" defTabSz="825500">
              <a:lnSpc>
                <a:spcPct val="100000"/>
              </a:lnSpc>
              <a:spcBef>
                <a:spcPts val="0"/>
              </a:spcBef>
              <a:buSzTx/>
              <a:buNone/>
              <a:defRPr sz="6000" spc="-59">
                <a:latin typeface="Graphik Semibold"/>
                <a:ea typeface="Graphik Semibold"/>
                <a:cs typeface="Graphik Semibold"/>
                <a:sym typeface="Graphik Semibold"/>
              </a:defRPr>
            </a:lvl4pPr>
            <a:lvl5pPr marL="0" indent="1828800" algn="ctr" defTabSz="825500">
              <a:lnSpc>
                <a:spcPct val="100000"/>
              </a:lnSpc>
              <a:spcBef>
                <a:spcPts val="0"/>
              </a:spcBef>
              <a:buSzTx/>
              <a:buNone/>
              <a:defRPr sz="6000" spc="-59">
                <a:latin typeface="Graphik Semibold"/>
                <a:ea typeface="Graphik Semibold"/>
                <a:cs typeface="Graphik Semibold"/>
                <a:sym typeface="Graphik Semibold"/>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idx="1" hasCustomPrompt="1"/>
          </p:nvPr>
        </p:nvSpPr>
        <p:spPr>
          <a:xfrm>
            <a:off x="1219200" y="3251200"/>
            <a:ext cx="21945600" cy="6604000"/>
          </a:xfrm>
          <a:prstGeom prst="rect">
            <a:avLst/>
          </a:prstGeom>
        </p:spPr>
        <p:txBody>
          <a:bodyPr anchor="ctr"/>
          <a:lstStyle>
            <a:lvl1pPr marL="0" indent="0" algn="ctr" defTabSz="2438400">
              <a:lnSpc>
                <a:spcPct val="80000"/>
              </a:lnSpc>
              <a:spcBef>
                <a:spcPts val="0"/>
              </a:spcBef>
              <a:buSzTx/>
              <a:buNone/>
              <a:defRPr sz="12800">
                <a:latin typeface="Canela Regular"/>
                <a:ea typeface="Canela Regular"/>
                <a:cs typeface="Canela Regular"/>
                <a:sym typeface="Canela Regular"/>
              </a:defRPr>
            </a:lvl1pPr>
            <a:lvl2pPr marL="0" indent="457200" algn="ctr" defTabSz="2438400">
              <a:lnSpc>
                <a:spcPct val="80000"/>
              </a:lnSpc>
              <a:spcBef>
                <a:spcPts val="0"/>
              </a:spcBef>
              <a:buSzTx/>
              <a:buNone/>
              <a:defRPr sz="12800">
                <a:latin typeface="Canela Regular"/>
                <a:ea typeface="Canela Regular"/>
                <a:cs typeface="Canela Regular"/>
                <a:sym typeface="Canela Regular"/>
              </a:defRPr>
            </a:lvl2pPr>
            <a:lvl3pPr marL="0" indent="914400" algn="ctr" defTabSz="2438400">
              <a:lnSpc>
                <a:spcPct val="80000"/>
              </a:lnSpc>
              <a:spcBef>
                <a:spcPts val="0"/>
              </a:spcBef>
              <a:buSzTx/>
              <a:buNone/>
              <a:defRPr sz="12800">
                <a:latin typeface="Canela Regular"/>
                <a:ea typeface="Canela Regular"/>
                <a:cs typeface="Canela Regular"/>
                <a:sym typeface="Canela Regular"/>
              </a:defRPr>
            </a:lvl3pPr>
            <a:lvl4pPr marL="0" indent="1371600" algn="ctr" defTabSz="2438400">
              <a:lnSpc>
                <a:spcPct val="80000"/>
              </a:lnSpc>
              <a:spcBef>
                <a:spcPts val="0"/>
              </a:spcBef>
              <a:buSzTx/>
              <a:buNone/>
              <a:defRPr sz="12800">
                <a:latin typeface="Canela Regular"/>
                <a:ea typeface="Canela Regular"/>
                <a:cs typeface="Canela Regular"/>
                <a:sym typeface="Canela Regular"/>
              </a:defRPr>
            </a:lvl4pPr>
            <a:lvl5pPr marL="0" indent="1828800" algn="ctr" defTabSz="2438400">
              <a:lnSpc>
                <a:spcPct val="80000"/>
              </a:lnSpc>
              <a:spcBef>
                <a:spcPts val="0"/>
              </a:spcBef>
              <a:buSzTx/>
              <a:buNone/>
              <a:defRPr sz="12800">
                <a:latin typeface="Canela Regular"/>
                <a:ea typeface="Canela Regular"/>
                <a:cs typeface="Canela Regular"/>
                <a:sym typeface="Canela Regular"/>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Fact information"/>
          <p:cNvSpPr txBox="1">
            <a:spLocks noGrp="1"/>
          </p:cNvSpPr>
          <p:nvPr>
            <p:ph type="body" sz="quarter" idx="21" hasCustomPrompt="1"/>
          </p:nvPr>
        </p:nvSpPr>
        <p:spPr>
          <a:xfrm>
            <a:off x="1219200" y="8462239"/>
            <a:ext cx="21945602" cy="832613"/>
          </a:xfrm>
          <a:prstGeom prst="rect">
            <a:avLst/>
          </a:prstGeom>
        </p:spPr>
        <p:txBody>
          <a:bodyPr/>
          <a:lstStyle>
            <a:lvl1pPr marL="0" indent="0" algn="ctr" defTabSz="825500">
              <a:lnSpc>
                <a:spcPct val="100000"/>
              </a:lnSpc>
              <a:spcBef>
                <a:spcPts val="0"/>
              </a:spcBef>
              <a:buSzTx/>
              <a:buNone/>
              <a:defRPr sz="4400" spc="-44">
                <a:latin typeface="Graphik Semibold"/>
                <a:ea typeface="Graphik Semibold"/>
                <a:cs typeface="Graphik Semibold"/>
                <a:sym typeface="Graphik Semibold"/>
              </a:defRPr>
            </a:lvl1pPr>
          </a:lstStyle>
          <a:p>
            <a:r>
              <a:t>Fact information</a:t>
            </a:r>
          </a:p>
        </p:txBody>
      </p:sp>
      <p:sp>
        <p:nvSpPr>
          <p:cNvPr id="107" name="Body Level One…"/>
          <p:cNvSpPr txBox="1">
            <a:spLocks noGrp="1"/>
          </p:cNvSpPr>
          <p:nvPr>
            <p:ph type="body" sz="half" idx="1" hasCustomPrompt="1"/>
          </p:nvPr>
        </p:nvSpPr>
        <p:spPr>
          <a:xfrm>
            <a:off x="1219200" y="4214484"/>
            <a:ext cx="21945600" cy="4269708"/>
          </a:xfrm>
          <a:prstGeom prst="rect">
            <a:avLst/>
          </a:prstGeom>
        </p:spPr>
        <p:txBody>
          <a:bodyPr anchor="b"/>
          <a:lstStyle>
            <a:lvl1pPr marL="0" indent="0" algn="ctr" defTabSz="2438400">
              <a:lnSpc>
                <a:spcPct val="80000"/>
              </a:lnSpc>
              <a:spcBef>
                <a:spcPts val="0"/>
              </a:spcBef>
              <a:buSzTx/>
              <a:buNone/>
              <a:defRPr sz="22400">
                <a:latin typeface="+mn-lt"/>
                <a:ea typeface="+mn-ea"/>
                <a:cs typeface="+mn-cs"/>
                <a:sym typeface="Canela Bold"/>
              </a:defRPr>
            </a:lvl1pPr>
            <a:lvl2pPr marL="0" indent="457200" algn="ctr" defTabSz="2438400">
              <a:lnSpc>
                <a:spcPct val="80000"/>
              </a:lnSpc>
              <a:spcBef>
                <a:spcPts val="0"/>
              </a:spcBef>
              <a:buSzTx/>
              <a:buNone/>
              <a:defRPr sz="22400">
                <a:latin typeface="+mn-lt"/>
                <a:ea typeface="+mn-ea"/>
                <a:cs typeface="+mn-cs"/>
                <a:sym typeface="Canela Bold"/>
              </a:defRPr>
            </a:lvl2pPr>
            <a:lvl3pPr marL="0" indent="914400" algn="ctr" defTabSz="2438400">
              <a:lnSpc>
                <a:spcPct val="80000"/>
              </a:lnSpc>
              <a:spcBef>
                <a:spcPts val="0"/>
              </a:spcBef>
              <a:buSzTx/>
              <a:buNone/>
              <a:defRPr sz="22400">
                <a:latin typeface="+mn-lt"/>
                <a:ea typeface="+mn-ea"/>
                <a:cs typeface="+mn-cs"/>
                <a:sym typeface="Canela Bold"/>
              </a:defRPr>
            </a:lvl3pPr>
            <a:lvl4pPr marL="0" indent="1371600" algn="ctr" defTabSz="2438400">
              <a:lnSpc>
                <a:spcPct val="80000"/>
              </a:lnSpc>
              <a:spcBef>
                <a:spcPts val="0"/>
              </a:spcBef>
              <a:buSzTx/>
              <a:buNone/>
              <a:defRPr sz="22400">
                <a:latin typeface="+mn-lt"/>
                <a:ea typeface="+mn-ea"/>
                <a:cs typeface="+mn-cs"/>
                <a:sym typeface="Canela Bold"/>
              </a:defRPr>
            </a:lvl4pPr>
            <a:lvl5pPr marL="0" indent="1828800" algn="ctr" defTabSz="2438400">
              <a:lnSpc>
                <a:spcPct val="80000"/>
              </a:lnSpc>
              <a:spcBef>
                <a:spcPts val="0"/>
              </a:spcBef>
              <a:buSzTx/>
              <a:buNone/>
              <a:defRPr sz="22400">
                <a:latin typeface="+mn-lt"/>
                <a:ea typeface="+mn-ea"/>
                <a:cs typeface="+mn-cs"/>
                <a:sym typeface="Canela Bold"/>
              </a:defRPr>
            </a:lvl5pPr>
          </a:lstStyle>
          <a:p>
            <a:r>
              <a:t>100%</a:t>
            </a:r>
          </a:p>
          <a:p>
            <a:pPr lvl="1"/>
            <a:endParaRPr/>
          </a:p>
          <a:p>
            <a:pPr lvl="2"/>
            <a:endParaRPr/>
          </a:p>
          <a:p>
            <a:pPr lvl="3"/>
            <a:endParaRPr/>
          </a:p>
          <a:p>
            <a:pPr lvl="4"/>
            <a:endParaRP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9200" y="11100053"/>
            <a:ext cx="21945602" cy="832613"/>
          </a:xfrm>
          <a:prstGeom prst="rect">
            <a:avLst/>
          </a:prstGeom>
        </p:spPr>
        <p:txBody>
          <a:bodyPr anchor="ctr"/>
          <a:lstStyle>
            <a:lvl1pPr marL="0" indent="0" algn="ctr" defTabSz="825500">
              <a:lnSpc>
                <a:spcPct val="100000"/>
              </a:lnSpc>
              <a:spcBef>
                <a:spcPts val="0"/>
              </a:spcBef>
              <a:buSzTx/>
              <a:buNone/>
              <a:defRPr sz="4400" spc="-44">
                <a:latin typeface="Graphik Semibold"/>
                <a:ea typeface="Graphik Semibold"/>
                <a:cs typeface="Graphik Semibold"/>
                <a:sym typeface="Graphik Semibold"/>
              </a:defRPr>
            </a:lvl1pPr>
          </a:lstStyle>
          <a:p>
            <a:r>
              <a:t>Attribution</a:t>
            </a:r>
          </a:p>
        </p:txBody>
      </p:sp>
      <p:sp>
        <p:nvSpPr>
          <p:cNvPr id="116" name="Body Level One…"/>
          <p:cNvSpPr txBox="1">
            <a:spLocks noGrp="1"/>
          </p:cNvSpPr>
          <p:nvPr>
            <p:ph type="body" sz="half" idx="1" hasCustomPrompt="1"/>
          </p:nvPr>
        </p:nvSpPr>
        <p:spPr>
          <a:xfrm>
            <a:off x="1219200" y="4178300"/>
            <a:ext cx="21945600" cy="4416425"/>
          </a:xfrm>
          <a:prstGeom prst="rect">
            <a:avLst/>
          </a:prstGeom>
        </p:spPr>
        <p:txBody>
          <a:bodyPr anchor="ctr"/>
          <a:lstStyle>
            <a:lvl1pPr marL="0" indent="0" algn="ctr" defTabSz="2438400">
              <a:lnSpc>
                <a:spcPct val="80000"/>
              </a:lnSpc>
              <a:spcBef>
                <a:spcPts val="0"/>
              </a:spcBef>
              <a:buSzTx/>
              <a:buNone/>
              <a:defRPr sz="8400">
                <a:latin typeface="+mn-lt"/>
                <a:ea typeface="+mn-ea"/>
                <a:cs typeface="+mn-cs"/>
                <a:sym typeface="Canela Bold"/>
              </a:defRPr>
            </a:lvl1pPr>
            <a:lvl2pPr marL="0" indent="457200" algn="ctr" defTabSz="2438400">
              <a:lnSpc>
                <a:spcPct val="80000"/>
              </a:lnSpc>
              <a:spcBef>
                <a:spcPts val="0"/>
              </a:spcBef>
              <a:buSzTx/>
              <a:buNone/>
              <a:defRPr sz="8400">
                <a:latin typeface="+mn-lt"/>
                <a:ea typeface="+mn-ea"/>
                <a:cs typeface="+mn-cs"/>
                <a:sym typeface="Canela Bold"/>
              </a:defRPr>
            </a:lvl2pPr>
            <a:lvl3pPr marL="0" indent="914400" algn="ctr" defTabSz="2438400">
              <a:lnSpc>
                <a:spcPct val="80000"/>
              </a:lnSpc>
              <a:spcBef>
                <a:spcPts val="0"/>
              </a:spcBef>
              <a:buSzTx/>
              <a:buNone/>
              <a:defRPr sz="8400">
                <a:latin typeface="+mn-lt"/>
                <a:ea typeface="+mn-ea"/>
                <a:cs typeface="+mn-cs"/>
                <a:sym typeface="Canela Bold"/>
              </a:defRPr>
            </a:lvl3pPr>
            <a:lvl4pPr marL="0" indent="1371600" algn="ctr" defTabSz="2438400">
              <a:lnSpc>
                <a:spcPct val="80000"/>
              </a:lnSpc>
              <a:spcBef>
                <a:spcPts val="0"/>
              </a:spcBef>
              <a:buSzTx/>
              <a:buNone/>
              <a:defRPr sz="8400">
                <a:latin typeface="+mn-lt"/>
                <a:ea typeface="+mn-ea"/>
                <a:cs typeface="+mn-cs"/>
                <a:sym typeface="Canela Bold"/>
              </a:defRPr>
            </a:lvl4pPr>
            <a:lvl5pPr marL="0" indent="1828800" algn="ctr" defTabSz="2438400">
              <a:lnSpc>
                <a:spcPct val="80000"/>
              </a:lnSpc>
              <a:spcBef>
                <a:spcPts val="0"/>
              </a:spcBef>
              <a:buSzTx/>
              <a:buNone/>
              <a:defRPr sz="8400">
                <a:latin typeface="+mn-lt"/>
                <a:ea typeface="+mn-ea"/>
                <a:cs typeface="+mn-cs"/>
                <a:sym typeface="Canela Bold"/>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941297804_1296x1457.jpg"/>
          <p:cNvSpPr>
            <a:spLocks noGrp="1"/>
          </p:cNvSpPr>
          <p:nvPr>
            <p:ph type="pic" sz="quarter" idx="21"/>
          </p:nvPr>
        </p:nvSpPr>
        <p:spPr>
          <a:xfrm>
            <a:off x="15744825" y="5581752"/>
            <a:ext cx="7365408" cy="8280401"/>
          </a:xfrm>
          <a:prstGeom prst="rect">
            <a:avLst/>
          </a:prstGeom>
        </p:spPr>
        <p:txBody>
          <a:bodyPr lIns="91439" tIns="45719" rIns="91439" bIns="45719">
            <a:noAutofit/>
          </a:bodyPr>
          <a:lstStyle/>
          <a:p>
            <a:endParaRPr/>
          </a:p>
        </p:txBody>
      </p:sp>
      <p:sp>
        <p:nvSpPr>
          <p:cNvPr id="125" name="915009552_2264x1509.jpg"/>
          <p:cNvSpPr>
            <a:spLocks noGrp="1"/>
          </p:cNvSpPr>
          <p:nvPr>
            <p:ph type="pic" sz="quarter" idx="22"/>
          </p:nvPr>
        </p:nvSpPr>
        <p:spPr>
          <a:xfrm>
            <a:off x="15363825" y="1270000"/>
            <a:ext cx="8115300" cy="5409006"/>
          </a:xfrm>
          <a:prstGeom prst="rect">
            <a:avLst/>
          </a:prstGeom>
        </p:spPr>
        <p:txBody>
          <a:bodyPr lIns="91439" tIns="45719" rIns="91439" bIns="45719">
            <a:noAutofit/>
          </a:bodyPr>
          <a:lstStyle/>
          <a:p>
            <a:endParaRPr/>
          </a:p>
        </p:txBody>
      </p:sp>
      <p:sp>
        <p:nvSpPr>
          <p:cNvPr id="126" name="740519873_3318x2212.jpg"/>
          <p:cNvSpPr>
            <a:spLocks noGrp="1"/>
          </p:cNvSpPr>
          <p:nvPr>
            <p:ph type="pic" idx="23"/>
          </p:nvPr>
        </p:nvSpPr>
        <p:spPr>
          <a:xfrm>
            <a:off x="-63500" y="1270000"/>
            <a:ext cx="16764000" cy="111760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740519873_3318x2212.jpg"/>
          <p:cNvSpPr>
            <a:spLocks noGrp="1"/>
          </p:cNvSpPr>
          <p:nvPr>
            <p:ph type="pic" idx="21"/>
          </p:nvPr>
        </p:nvSpPr>
        <p:spPr>
          <a:xfrm>
            <a:off x="1270000" y="-423334"/>
            <a:ext cx="21844000" cy="14562668"/>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740519873_3318x2212.jpg"/>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19200" y="3543300"/>
            <a:ext cx="21945600" cy="4267200"/>
          </a:xfrm>
          <a:prstGeom prst="rect">
            <a:avLst/>
          </a:prstGeom>
        </p:spPr>
        <p:txBody>
          <a:bodyPr anchor="b"/>
          <a:lstStyle>
            <a:lvl1pPr>
              <a:defRPr sz="12800" spc="-128">
                <a:solidFill>
                  <a:srgbClr val="FFFFFF"/>
                </a:solidFill>
              </a:defRPr>
            </a:lvl1pPr>
          </a:lstStyle>
          <a:p>
            <a:r>
              <a:t>Presentation Title</a:t>
            </a:r>
          </a:p>
        </p:txBody>
      </p:sp>
      <p:sp>
        <p:nvSpPr>
          <p:cNvPr id="23" name="Body Level One…"/>
          <p:cNvSpPr txBox="1">
            <a:spLocks noGrp="1"/>
          </p:cNvSpPr>
          <p:nvPr>
            <p:ph type="body" sz="quarter" idx="1" hasCustomPrompt="1"/>
          </p:nvPr>
        </p:nvSpPr>
        <p:spPr>
          <a:xfrm>
            <a:off x="1219200" y="7569200"/>
            <a:ext cx="21945600" cy="2252112"/>
          </a:xfrm>
          <a:prstGeom prst="rect">
            <a:avLst/>
          </a:prstGeom>
        </p:spPr>
        <p:txBody>
          <a:bodyPr/>
          <a:lstStyle>
            <a:lvl1pPr marL="0" indent="0" algn="ctr" defTabSz="825500">
              <a:lnSpc>
                <a:spcPct val="100000"/>
              </a:lnSpc>
              <a:spcBef>
                <a:spcPts val="0"/>
              </a:spcBef>
              <a:buSzTx/>
              <a:buNone/>
              <a:defRPr sz="6000" spc="-59">
                <a:solidFill>
                  <a:srgbClr val="FFFFFF"/>
                </a:solidFill>
                <a:latin typeface="Graphik Semibold"/>
                <a:ea typeface="Graphik Semibold"/>
                <a:cs typeface="Graphik Semibold"/>
                <a:sym typeface="Graphik Semibold"/>
              </a:defRPr>
            </a:lvl1pPr>
            <a:lvl2pPr marL="0" indent="457200" algn="ctr" defTabSz="825500">
              <a:lnSpc>
                <a:spcPct val="100000"/>
              </a:lnSpc>
              <a:spcBef>
                <a:spcPts val="0"/>
              </a:spcBef>
              <a:buSzTx/>
              <a:buNone/>
              <a:defRPr sz="6000" spc="-59">
                <a:solidFill>
                  <a:srgbClr val="FFFFFF"/>
                </a:solidFill>
                <a:latin typeface="Graphik Semibold"/>
                <a:ea typeface="Graphik Semibold"/>
                <a:cs typeface="Graphik Semibold"/>
                <a:sym typeface="Graphik Semibold"/>
              </a:defRPr>
            </a:lvl2pPr>
            <a:lvl3pPr marL="0" indent="914400" algn="ctr" defTabSz="825500">
              <a:lnSpc>
                <a:spcPct val="100000"/>
              </a:lnSpc>
              <a:spcBef>
                <a:spcPts val="0"/>
              </a:spcBef>
              <a:buSzTx/>
              <a:buNone/>
              <a:defRPr sz="6000" spc="-59">
                <a:solidFill>
                  <a:srgbClr val="FFFFFF"/>
                </a:solidFill>
                <a:latin typeface="Graphik Semibold"/>
                <a:ea typeface="Graphik Semibold"/>
                <a:cs typeface="Graphik Semibold"/>
                <a:sym typeface="Graphik Semibold"/>
              </a:defRPr>
            </a:lvl3pPr>
            <a:lvl4pPr marL="0" indent="1371600" algn="ctr" defTabSz="825500">
              <a:lnSpc>
                <a:spcPct val="100000"/>
              </a:lnSpc>
              <a:spcBef>
                <a:spcPts val="0"/>
              </a:spcBef>
              <a:buSzTx/>
              <a:buNone/>
              <a:defRPr sz="6000" spc="-59">
                <a:solidFill>
                  <a:srgbClr val="FFFFFF"/>
                </a:solidFill>
                <a:latin typeface="Graphik Semibold"/>
                <a:ea typeface="Graphik Semibold"/>
                <a:cs typeface="Graphik Semibold"/>
                <a:sym typeface="Graphik Semibold"/>
              </a:defRPr>
            </a:lvl4pPr>
            <a:lvl5pPr marL="0" indent="1828800" algn="ctr" defTabSz="825500">
              <a:lnSpc>
                <a:spcPct val="100000"/>
              </a:lnSpc>
              <a:spcBef>
                <a:spcPts val="0"/>
              </a:spcBef>
              <a:buSzTx/>
              <a:buNone/>
              <a:defRPr sz="6000" spc="-59">
                <a:solidFill>
                  <a:srgbClr val="FFFFFF"/>
                </a:solidFill>
                <a:latin typeface="Graphik Semibold"/>
                <a:ea typeface="Graphik Semibold"/>
                <a:cs typeface="Graphik Semibold"/>
                <a:sym typeface="Graphik Semibold"/>
              </a:defRPr>
            </a:lvl5pPr>
          </a:lstStyle>
          <a:p>
            <a:r>
              <a:t>Presentation Subtitle</a:t>
            </a:r>
          </a:p>
          <a:p>
            <a:pPr lvl="1"/>
            <a:endParaRPr/>
          </a:p>
          <a:p>
            <a:pPr lvl="2"/>
            <a:endParaRPr/>
          </a:p>
          <a:p>
            <a:pPr lvl="3"/>
            <a:endParaRPr/>
          </a:p>
          <a:p>
            <a:pPr lvl="4"/>
            <a:endParaRPr/>
          </a:p>
        </p:txBody>
      </p:sp>
      <p:sp>
        <p:nvSpPr>
          <p:cNvPr id="24" name="Author and Date"/>
          <p:cNvSpPr txBox="1">
            <a:spLocks noGrp="1"/>
          </p:cNvSpPr>
          <p:nvPr>
            <p:ph type="body" sz="quarter" idx="22" hasCustomPrompt="1"/>
          </p:nvPr>
        </p:nvSpPr>
        <p:spPr>
          <a:xfrm>
            <a:off x="1219200" y="11988800"/>
            <a:ext cx="21945602" cy="605791"/>
          </a:xfrm>
          <a:prstGeom prst="rect">
            <a:avLst/>
          </a:prstGeom>
        </p:spPr>
        <p:txBody>
          <a:bodyPr/>
          <a:lstStyle>
            <a:lvl1pPr marL="0" indent="0" algn="ctr" defTabSz="825500">
              <a:lnSpc>
                <a:spcPct val="100000"/>
              </a:lnSpc>
              <a:spcBef>
                <a:spcPts val="0"/>
              </a:spcBef>
              <a:buSzTx/>
              <a:buNone/>
              <a:defRPr sz="3000" spc="-29">
                <a:solidFill>
                  <a:srgbClr val="FFFFFF"/>
                </a:solidFill>
                <a:latin typeface="Graphik Medium"/>
                <a:ea typeface="Graphik Medium"/>
                <a:cs typeface="Graphik Medium"/>
                <a:sym typeface="Graphik Medium"/>
              </a:defRPr>
            </a:lvl1pPr>
          </a:lstStyle>
          <a:p>
            <a:r>
              <a:t>Author and Date</a:t>
            </a:r>
          </a:p>
        </p:txBody>
      </p:sp>
      <p:sp>
        <p:nvSpPr>
          <p:cNvPr id="2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Slide Title"/>
          <p:cNvSpPr txBox="1">
            <a:spLocks noGrp="1"/>
          </p:cNvSpPr>
          <p:nvPr>
            <p:ph type="title" hasCustomPrompt="1"/>
          </p:nvPr>
        </p:nvSpPr>
        <p:spPr>
          <a:xfrm>
            <a:off x="1215495" y="4585102"/>
            <a:ext cx="9757338" cy="2540001"/>
          </a:xfrm>
          <a:prstGeom prst="rect">
            <a:avLst/>
          </a:prstGeom>
        </p:spPr>
        <p:txBody>
          <a:bodyPr anchor="b"/>
          <a:lstStyle/>
          <a:p>
            <a:r>
              <a:t>Slide Title</a:t>
            </a:r>
          </a:p>
        </p:txBody>
      </p:sp>
      <p:sp>
        <p:nvSpPr>
          <p:cNvPr id="33" name="Image"/>
          <p:cNvSpPr>
            <a:spLocks noGrp="1"/>
          </p:cNvSpPr>
          <p:nvPr>
            <p:ph type="pic" idx="21"/>
          </p:nvPr>
        </p:nvSpPr>
        <p:spPr>
          <a:xfrm>
            <a:off x="9283700" y="1270000"/>
            <a:ext cx="16751300" cy="11176000"/>
          </a:xfrm>
          <a:prstGeom prst="rect">
            <a:avLst/>
          </a:prstGeom>
        </p:spPr>
        <p:txBody>
          <a:bodyPr lIns="91439" tIns="45719" rIns="91439" bIns="45719">
            <a:noAutofit/>
          </a:bodyPr>
          <a:lstStyle/>
          <a:p>
            <a:endParaRPr/>
          </a:p>
        </p:txBody>
      </p:sp>
      <p:sp>
        <p:nvSpPr>
          <p:cNvPr id="34" name="Body Level One…"/>
          <p:cNvSpPr txBox="1">
            <a:spLocks noGrp="1"/>
          </p:cNvSpPr>
          <p:nvPr>
            <p:ph type="body" sz="quarter" idx="1" hasCustomPrompt="1"/>
          </p:nvPr>
        </p:nvSpPr>
        <p:spPr>
          <a:xfrm>
            <a:off x="1219200" y="7016750"/>
            <a:ext cx="9753600" cy="5416550"/>
          </a:xfrm>
          <a:prstGeom prst="rect">
            <a:avLst/>
          </a:prstGeom>
        </p:spPr>
        <p:txBody>
          <a:bodyPr/>
          <a:lstStyle>
            <a:lvl1pPr marL="0" indent="0" algn="ctr" defTabSz="825500">
              <a:lnSpc>
                <a:spcPct val="100000"/>
              </a:lnSpc>
              <a:spcBef>
                <a:spcPts val="0"/>
              </a:spcBef>
              <a:buSzTx/>
              <a:buNone/>
              <a:defRPr sz="4400" spc="-44">
                <a:latin typeface="Graphik Semibold"/>
                <a:ea typeface="Graphik Semibold"/>
                <a:cs typeface="Graphik Semibold"/>
                <a:sym typeface="Graphik Semibold"/>
              </a:defRPr>
            </a:lvl1pPr>
            <a:lvl2pPr marL="0" indent="457200" algn="ctr" defTabSz="825500">
              <a:lnSpc>
                <a:spcPct val="100000"/>
              </a:lnSpc>
              <a:spcBef>
                <a:spcPts val="0"/>
              </a:spcBef>
              <a:buSzTx/>
              <a:buNone/>
              <a:defRPr sz="4400" spc="-44">
                <a:latin typeface="Graphik Semibold"/>
                <a:ea typeface="Graphik Semibold"/>
                <a:cs typeface="Graphik Semibold"/>
                <a:sym typeface="Graphik Semibold"/>
              </a:defRPr>
            </a:lvl2pPr>
            <a:lvl3pPr marL="0" indent="914400" algn="ctr" defTabSz="825500">
              <a:lnSpc>
                <a:spcPct val="100000"/>
              </a:lnSpc>
              <a:spcBef>
                <a:spcPts val="0"/>
              </a:spcBef>
              <a:buSzTx/>
              <a:buNone/>
              <a:defRPr sz="4400" spc="-44">
                <a:latin typeface="Graphik Semibold"/>
                <a:ea typeface="Graphik Semibold"/>
                <a:cs typeface="Graphik Semibold"/>
                <a:sym typeface="Graphik Semibold"/>
              </a:defRPr>
            </a:lvl3pPr>
            <a:lvl4pPr marL="0" indent="1371600" algn="ctr" defTabSz="825500">
              <a:lnSpc>
                <a:spcPct val="100000"/>
              </a:lnSpc>
              <a:spcBef>
                <a:spcPts val="0"/>
              </a:spcBef>
              <a:buSzTx/>
              <a:buNone/>
              <a:defRPr sz="4400" spc="-44">
                <a:latin typeface="Graphik Semibold"/>
                <a:ea typeface="Graphik Semibold"/>
                <a:cs typeface="Graphik Semibold"/>
                <a:sym typeface="Graphik Semibold"/>
              </a:defRPr>
            </a:lvl4pPr>
            <a:lvl5pPr marL="0" indent="1828800" algn="ctr" defTabSz="825500">
              <a:lnSpc>
                <a:spcPct val="100000"/>
              </a:lnSpc>
              <a:spcBef>
                <a:spcPts val="0"/>
              </a:spcBef>
              <a:buSzTx/>
              <a:buNone/>
              <a:defRPr sz="4400" spc="-44">
                <a:latin typeface="Graphik Semibold"/>
                <a:ea typeface="Graphik Semibold"/>
                <a:cs typeface="Graphik Semibold"/>
                <a:sym typeface="Graphik Semibold"/>
              </a:defRPr>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4" name="Slide Subtitle"/>
          <p:cNvSpPr txBox="1">
            <a:spLocks noGrp="1"/>
          </p:cNvSpPr>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z="4400" spc="-44">
                <a:latin typeface="Graphik Semibold"/>
                <a:ea typeface="Graphik Semibold"/>
                <a:cs typeface="Graphik Semibold"/>
                <a:sym typeface="Graphik Semibold"/>
              </a:defRPr>
            </a:lvl1pPr>
          </a:lstStyle>
          <a:p>
            <a:r>
              <a:t>Slide Subtitle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xfrm>
            <a:off x="1219200" y="4013200"/>
            <a:ext cx="21945600" cy="8487148"/>
          </a:xfrm>
          <a:prstGeom prst="rect">
            <a:avLst/>
          </a:prstGeom>
        </p:spPr>
        <p:txBody>
          <a:bodyPr numCol="2" spcCol="2558384"/>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Title"/>
          <p:cNvSpPr txBox="1">
            <a:spLocks noGrp="1"/>
          </p:cNvSpPr>
          <p:nvPr>
            <p:ph type="title" hasCustomPrompt="1"/>
          </p:nvPr>
        </p:nvSpPr>
        <p:spPr>
          <a:xfrm>
            <a:off x="1219200" y="774700"/>
            <a:ext cx="9753600" cy="1600200"/>
          </a:xfrm>
          <a:prstGeom prst="rect">
            <a:avLst/>
          </a:prstGeom>
        </p:spPr>
        <p:txBody>
          <a:bodyPr/>
          <a:lstStyle/>
          <a:p>
            <a:r>
              <a:t>Slide Title</a:t>
            </a:r>
          </a:p>
        </p:txBody>
      </p:sp>
      <p:sp>
        <p:nvSpPr>
          <p:cNvPr id="61" name="Image"/>
          <p:cNvSpPr>
            <a:spLocks noGrp="1"/>
          </p:cNvSpPr>
          <p:nvPr>
            <p:ph type="pic" idx="21"/>
          </p:nvPr>
        </p:nvSpPr>
        <p:spPr>
          <a:xfrm>
            <a:off x="12192644" y="718588"/>
            <a:ext cx="10972801" cy="12329624"/>
          </a:xfrm>
          <a:prstGeom prst="rect">
            <a:avLst/>
          </a:prstGeom>
        </p:spPr>
        <p:txBody>
          <a:bodyPr lIns="91439" tIns="45719" rIns="91439" bIns="45719">
            <a:noAutofit/>
          </a:bodyPr>
          <a:lstStyle/>
          <a:p>
            <a:endParaRPr/>
          </a:p>
        </p:txBody>
      </p:sp>
      <p:sp>
        <p:nvSpPr>
          <p:cNvPr id="62" name="Slide Subtitle"/>
          <p:cNvSpPr txBox="1">
            <a:spLocks noGrp="1"/>
          </p:cNvSpPr>
          <p:nvPr>
            <p:ph type="body" sz="quarter" idx="22" hasCustomPrompt="1"/>
          </p:nvPr>
        </p:nvSpPr>
        <p:spPr>
          <a:xfrm>
            <a:off x="1219200" y="2387600"/>
            <a:ext cx="9757569" cy="832612"/>
          </a:xfrm>
          <a:prstGeom prst="rect">
            <a:avLst/>
          </a:prstGeom>
        </p:spPr>
        <p:txBody>
          <a:bodyPr/>
          <a:lstStyle>
            <a:lvl1pPr marL="0" indent="0" algn="ctr" defTabSz="825500">
              <a:lnSpc>
                <a:spcPct val="100000"/>
              </a:lnSpc>
              <a:spcBef>
                <a:spcPts val="0"/>
              </a:spcBef>
              <a:buSzTx/>
              <a:buNone/>
              <a:defRPr sz="4400" spc="-44">
                <a:latin typeface="Graphik Semibold"/>
                <a:ea typeface="Graphik Semibold"/>
                <a:cs typeface="Graphik Semibold"/>
                <a:sym typeface="Graphik Semibold"/>
              </a:defRPr>
            </a:lvl1pPr>
          </a:lstStyle>
          <a:p>
            <a:r>
              <a:t>Slide Subtitle</a:t>
            </a:r>
          </a:p>
        </p:txBody>
      </p:sp>
      <p:sp>
        <p:nvSpPr>
          <p:cNvPr id="63" name="Body Level One…"/>
          <p:cNvSpPr txBox="1">
            <a:spLocks noGrp="1"/>
          </p:cNvSpPr>
          <p:nvPr>
            <p:ph type="body" sz="half" idx="1" hasCustomPrompt="1"/>
          </p:nvPr>
        </p:nvSpPr>
        <p:spPr>
          <a:xfrm>
            <a:off x="1219200" y="4023221"/>
            <a:ext cx="9757569" cy="8384679"/>
          </a:xfrm>
          <a:prstGeom prst="rect">
            <a:avLst/>
          </a:prstGeom>
        </p:spPr>
        <p:txBody>
          <a:bodyPr/>
          <a:lstStyle/>
          <a:p>
            <a:r>
              <a:t>Slide bullet text</a:t>
            </a:r>
          </a:p>
          <a:p>
            <a:pPr lvl="1"/>
            <a:endParaRPr/>
          </a:p>
          <a:p>
            <a:pPr lvl="2"/>
            <a:endParaRPr/>
          </a:p>
          <a:p>
            <a:pPr lvl="3"/>
            <a:endParaRPr/>
          </a:p>
          <a:p>
            <a:pPr lvl="4"/>
            <a:endParaRPr/>
          </a:p>
        </p:txBody>
      </p:sp>
      <p:sp>
        <p:nvSpPr>
          <p:cNvPr id="64" name="Slide Number"/>
          <p:cNvSpPr txBox="1">
            <a:spLocks noGrp="1"/>
          </p:cNvSpPr>
          <p:nvPr>
            <p:ph type="sldNum" sz="quarter" idx="2"/>
          </p:nvPr>
        </p:nvSpPr>
        <p:spPr>
          <a:xfrm>
            <a:off x="1200403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19200" y="3242270"/>
            <a:ext cx="21945600" cy="6604001"/>
          </a:xfrm>
          <a:prstGeom prst="rect">
            <a:avLst/>
          </a:prstGeom>
        </p:spPr>
        <p:txBody>
          <a:bodyPr anchor="ctr"/>
          <a:lstStyle>
            <a:lvl1pPr>
              <a:defRPr sz="12800" spc="0"/>
            </a:lvl1pPr>
          </a:lstStyle>
          <a:p>
            <a:r>
              <a:t>Section Title</a:t>
            </a:r>
          </a:p>
        </p:txBody>
      </p:sp>
      <p:sp>
        <p:nvSpPr>
          <p:cNvPr id="72"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prstGeom prst="rect">
            <a:avLst/>
          </a:prstGeom>
        </p:spPr>
        <p:txBody>
          <a:bodyPr/>
          <a:lstStyle/>
          <a:p>
            <a:r>
              <a:t>Slide Title</a:t>
            </a:r>
          </a:p>
        </p:txBody>
      </p:sp>
      <p:sp>
        <p:nvSpPr>
          <p:cNvPr id="80" name="Slide Subtitle"/>
          <p:cNvSpPr txBox="1">
            <a:spLocks noGrp="1"/>
          </p:cNvSpPr>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z="4400" spc="-44">
                <a:latin typeface="Graphik Semibold"/>
                <a:ea typeface="Graphik Semibold"/>
                <a:cs typeface="Graphik Semibold"/>
                <a:sym typeface="Graphik Semibold"/>
              </a:defRPr>
            </a:lvl1pPr>
          </a:lstStyle>
          <a:p>
            <a:r>
              <a:t>Slide Subtitle</a:t>
            </a:r>
          </a:p>
        </p:txBody>
      </p:sp>
      <p:sp>
        <p:nvSpPr>
          <p:cNvPr id="81"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prstGeom prst="rect">
            <a:avLst/>
          </a:prstGeom>
        </p:spPr>
        <p:txBody>
          <a:bodyPr/>
          <a:lstStyle/>
          <a:p>
            <a:r>
              <a:t>Agenda Title</a:t>
            </a:r>
          </a:p>
        </p:txBody>
      </p:sp>
      <p:sp>
        <p:nvSpPr>
          <p:cNvPr id="89" name="Body Level One…"/>
          <p:cNvSpPr txBox="1">
            <a:spLocks noGrp="1"/>
          </p:cNvSpPr>
          <p:nvPr>
            <p:ph type="body" idx="1" hasCustomPrompt="1"/>
          </p:nvPr>
        </p:nvSpPr>
        <p:spPr>
          <a:xfrm>
            <a:off x="1219200" y="4013200"/>
            <a:ext cx="21945600" cy="8385548"/>
          </a:xfrm>
          <a:prstGeom prst="rect">
            <a:avLst/>
          </a:prstGeom>
        </p:spPr>
        <p:txBody>
          <a:bodyPr/>
          <a:lstStyle>
            <a:lvl1pPr marL="0" indent="0" defTabSz="825500">
              <a:lnSpc>
                <a:spcPct val="100000"/>
              </a:lnSpc>
              <a:buSzTx/>
              <a:buNone/>
              <a:defRPr sz="6800" spc="-136">
                <a:latin typeface="Canela Deck Regular"/>
                <a:ea typeface="Canela Deck Regular"/>
                <a:cs typeface="Canela Deck Regular"/>
                <a:sym typeface="Canela Deck Regular"/>
              </a:defRPr>
            </a:lvl1pPr>
            <a:lvl2pPr marL="0" indent="457200" defTabSz="825500">
              <a:lnSpc>
                <a:spcPct val="100000"/>
              </a:lnSpc>
              <a:buSzTx/>
              <a:buNone/>
              <a:defRPr sz="6800" spc="-136">
                <a:latin typeface="Canela Deck Regular"/>
                <a:ea typeface="Canela Deck Regular"/>
                <a:cs typeface="Canela Deck Regular"/>
                <a:sym typeface="Canela Deck Regular"/>
              </a:defRPr>
            </a:lvl2pPr>
            <a:lvl3pPr marL="0" indent="914400" defTabSz="825500">
              <a:lnSpc>
                <a:spcPct val="100000"/>
              </a:lnSpc>
              <a:buSzTx/>
              <a:buNone/>
              <a:defRPr sz="6800" spc="-136">
                <a:latin typeface="Canela Deck Regular"/>
                <a:ea typeface="Canela Deck Regular"/>
                <a:cs typeface="Canela Deck Regular"/>
                <a:sym typeface="Canela Deck Regular"/>
              </a:defRPr>
            </a:lvl3pPr>
            <a:lvl4pPr marL="0" indent="1371600" defTabSz="825500">
              <a:lnSpc>
                <a:spcPct val="100000"/>
              </a:lnSpc>
              <a:buSzTx/>
              <a:buNone/>
              <a:defRPr sz="6800" spc="-136">
                <a:latin typeface="Canela Deck Regular"/>
                <a:ea typeface="Canela Deck Regular"/>
                <a:cs typeface="Canela Deck Regular"/>
                <a:sym typeface="Canela Deck Regular"/>
              </a:defRPr>
            </a:lvl4pPr>
            <a:lvl5pPr marL="0" indent="1828800" defTabSz="825500">
              <a:lnSpc>
                <a:spcPct val="100000"/>
              </a:lnSpc>
              <a:buSzTx/>
              <a:buNone/>
              <a:defRPr sz="6800" spc="-136">
                <a:latin typeface="Canela Deck Regular"/>
                <a:ea typeface="Canela Deck Regular"/>
                <a:cs typeface="Canela Deck Regular"/>
                <a:sym typeface="Canela Deck Regular"/>
              </a:defRPr>
            </a:lvl5pPr>
          </a:lstStyle>
          <a:p>
            <a:r>
              <a:t>Agenda Topics</a:t>
            </a:r>
          </a:p>
          <a:p>
            <a:pPr lvl="1"/>
            <a:endParaRPr/>
          </a:p>
          <a:p>
            <a:pPr lvl="2"/>
            <a:endParaRPr/>
          </a:p>
          <a:p>
            <a:pPr lvl="3"/>
            <a:endParaRPr/>
          </a:p>
          <a:p>
            <a:pPr lvl="4"/>
            <a:endParaRPr/>
          </a:p>
        </p:txBody>
      </p:sp>
      <p:sp>
        <p:nvSpPr>
          <p:cNvPr id="90" name="Agenda Subtitle"/>
          <p:cNvSpPr txBox="1">
            <a:spLocks noGrp="1"/>
          </p:cNvSpPr>
          <p:nvPr>
            <p:ph type="body" sz="quarter" idx="21" hasCustomPrompt="1"/>
          </p:nvPr>
        </p:nvSpPr>
        <p:spPr>
          <a:xfrm>
            <a:off x="1219200" y="2387115"/>
            <a:ext cx="21945602" cy="832613"/>
          </a:xfrm>
          <a:prstGeom prst="rect">
            <a:avLst/>
          </a:prstGeom>
        </p:spPr>
        <p:txBody>
          <a:bodyPr/>
          <a:lstStyle>
            <a:lvl1pPr marL="0" indent="0" algn="ctr" defTabSz="825500">
              <a:lnSpc>
                <a:spcPct val="100000"/>
              </a:lnSpc>
              <a:spcBef>
                <a:spcPts val="0"/>
              </a:spcBef>
              <a:buSzTx/>
              <a:buNone/>
              <a:defRPr sz="4400" spc="-44">
                <a:latin typeface="Graphik Semibold"/>
                <a:ea typeface="Graphik Semibold"/>
                <a:cs typeface="Graphik Semibold"/>
                <a:sym typeface="Graphik Semibold"/>
              </a:defRPr>
            </a:lvl1pPr>
          </a:lstStyle>
          <a:p>
            <a:r>
              <a:t>Agenda Subtitle</a:t>
            </a:r>
          </a:p>
        </p:txBody>
      </p:sp>
      <p:sp>
        <p:nvSpPr>
          <p:cNvPr id="91"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19200" y="774700"/>
            <a:ext cx="21945600" cy="1727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19200" y="4013200"/>
            <a:ext cx="21948577" cy="848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1997689" y="12700000"/>
            <a:ext cx="388621" cy="429261"/>
          </a:xfrm>
          <a:prstGeom prst="rect">
            <a:avLst/>
          </a:prstGeom>
          <a:ln w="12700">
            <a:miter lim="400000"/>
          </a:ln>
        </p:spPr>
        <p:txBody>
          <a:bodyPr wrap="none" lIns="50800" tIns="50800" rIns="50800" bIns="50800" anchor="b">
            <a:spAutoFit/>
          </a:bodyPr>
          <a:lstStyle>
            <a:lvl1pPr defTabSz="584200">
              <a:lnSpc>
                <a:spcPct val="100000"/>
              </a:lnSpc>
              <a:defRPr sz="2000">
                <a:solidFill>
                  <a:srgbClr val="5E5E5E"/>
                </a:solidFill>
                <a:latin typeface="Graphik"/>
                <a:ea typeface="Graphik"/>
                <a:cs typeface="Graphik"/>
                <a:sym typeface="Graphik"/>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1pPr>
      <a:lvl2pPr marL="0" marR="0" indent="4572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2pPr>
      <a:lvl3pPr marL="0" marR="0" indent="9144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3pPr>
      <a:lvl4pPr marL="0" marR="0" indent="13716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4pPr>
      <a:lvl5pPr marL="0" marR="0" indent="18288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5pPr>
      <a:lvl6pPr marL="0" marR="0" indent="22860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6pPr>
      <a:lvl7pPr marL="0" marR="0" indent="27432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7pPr>
      <a:lvl8pPr marL="0" marR="0" indent="32004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8pPr>
      <a:lvl9pPr marL="0" marR="0" indent="36576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9pPr>
    </p:titleStyle>
    <p:bodyStyle>
      <a:lvl1pPr marL="484043" marR="0" indent="-484043" algn="l" defTabSz="2438338" rtl="0" latinLnBrk="0">
        <a:lnSpc>
          <a:spcPct val="90000"/>
        </a:lnSpc>
        <a:spcBef>
          <a:spcPts val="2400"/>
        </a:spcBef>
        <a:spcAft>
          <a:spcPts val="0"/>
        </a:spcAft>
        <a:buClrTx/>
        <a:buSzPct val="150000"/>
        <a:buFontTx/>
        <a:buChar char="•"/>
        <a:tabLst/>
        <a:defRPr sz="3900" b="0" i="0" u="none" strike="noStrike" cap="none" spc="0" baseline="0">
          <a:solidFill>
            <a:srgbClr val="000000"/>
          </a:solidFill>
          <a:uFillTx/>
          <a:latin typeface="Canela Text Regular"/>
          <a:ea typeface="Canela Text Regular"/>
          <a:cs typeface="Canela Text Regular"/>
          <a:sym typeface="Canela Text Regular"/>
        </a:defRPr>
      </a:lvl1pPr>
      <a:lvl2pPr marL="1030143" marR="0" indent="-484043" algn="l" defTabSz="2438338" rtl="0" latinLnBrk="0">
        <a:lnSpc>
          <a:spcPct val="90000"/>
        </a:lnSpc>
        <a:spcBef>
          <a:spcPts val="2400"/>
        </a:spcBef>
        <a:spcAft>
          <a:spcPts val="0"/>
        </a:spcAft>
        <a:buClrTx/>
        <a:buSzPct val="150000"/>
        <a:buFontTx/>
        <a:buChar char="•"/>
        <a:tabLst/>
        <a:defRPr sz="3900" b="0" i="0" u="none" strike="noStrike" cap="none" spc="0" baseline="0">
          <a:solidFill>
            <a:srgbClr val="000000"/>
          </a:solidFill>
          <a:uFillTx/>
          <a:latin typeface="Canela Text Regular"/>
          <a:ea typeface="Canela Text Regular"/>
          <a:cs typeface="Canela Text Regular"/>
          <a:sym typeface="Canela Text Regular"/>
        </a:defRPr>
      </a:lvl2pPr>
      <a:lvl3pPr marL="1576243" marR="0" indent="-484043" algn="l" defTabSz="2438338" rtl="0" latinLnBrk="0">
        <a:lnSpc>
          <a:spcPct val="90000"/>
        </a:lnSpc>
        <a:spcBef>
          <a:spcPts val="2400"/>
        </a:spcBef>
        <a:spcAft>
          <a:spcPts val="0"/>
        </a:spcAft>
        <a:buClrTx/>
        <a:buSzPct val="150000"/>
        <a:buFontTx/>
        <a:buChar char="•"/>
        <a:tabLst/>
        <a:defRPr sz="3900" b="0" i="0" u="none" strike="noStrike" cap="none" spc="0" baseline="0">
          <a:solidFill>
            <a:srgbClr val="000000"/>
          </a:solidFill>
          <a:uFillTx/>
          <a:latin typeface="Canela Text Regular"/>
          <a:ea typeface="Canela Text Regular"/>
          <a:cs typeface="Canela Text Regular"/>
          <a:sym typeface="Canela Text Regular"/>
        </a:defRPr>
      </a:lvl3pPr>
      <a:lvl4pPr marL="2122343" marR="0" indent="-484043" algn="l" defTabSz="2438338" rtl="0" latinLnBrk="0">
        <a:lnSpc>
          <a:spcPct val="90000"/>
        </a:lnSpc>
        <a:spcBef>
          <a:spcPts val="2400"/>
        </a:spcBef>
        <a:spcAft>
          <a:spcPts val="0"/>
        </a:spcAft>
        <a:buClrTx/>
        <a:buSzPct val="150000"/>
        <a:buFontTx/>
        <a:buChar char="•"/>
        <a:tabLst/>
        <a:defRPr sz="3900" b="0" i="0" u="none" strike="noStrike" cap="none" spc="0" baseline="0">
          <a:solidFill>
            <a:srgbClr val="000000"/>
          </a:solidFill>
          <a:uFillTx/>
          <a:latin typeface="Canela Text Regular"/>
          <a:ea typeface="Canela Text Regular"/>
          <a:cs typeface="Canela Text Regular"/>
          <a:sym typeface="Canela Text Regular"/>
        </a:defRPr>
      </a:lvl4pPr>
      <a:lvl5pPr marL="2668443" marR="0" indent="-484043" algn="l" defTabSz="2438338" rtl="0" latinLnBrk="0">
        <a:lnSpc>
          <a:spcPct val="90000"/>
        </a:lnSpc>
        <a:spcBef>
          <a:spcPts val="2400"/>
        </a:spcBef>
        <a:spcAft>
          <a:spcPts val="0"/>
        </a:spcAft>
        <a:buClrTx/>
        <a:buSzPct val="150000"/>
        <a:buFontTx/>
        <a:buChar char="•"/>
        <a:tabLst/>
        <a:defRPr sz="3900" b="0" i="0" u="none" strike="noStrike" cap="none" spc="0" baseline="0">
          <a:solidFill>
            <a:srgbClr val="000000"/>
          </a:solidFill>
          <a:uFillTx/>
          <a:latin typeface="Canela Text Regular"/>
          <a:ea typeface="Canela Text Regular"/>
          <a:cs typeface="Canela Text Regular"/>
          <a:sym typeface="Canela Text Regular"/>
        </a:defRPr>
      </a:lvl5pPr>
      <a:lvl6pPr marL="3214543" marR="0" indent="-484043" algn="l" defTabSz="2438338" rtl="0" latinLnBrk="0">
        <a:lnSpc>
          <a:spcPct val="90000"/>
        </a:lnSpc>
        <a:spcBef>
          <a:spcPts val="2400"/>
        </a:spcBef>
        <a:spcAft>
          <a:spcPts val="0"/>
        </a:spcAft>
        <a:buClrTx/>
        <a:buSzPct val="150000"/>
        <a:buFontTx/>
        <a:buChar char="•"/>
        <a:tabLst/>
        <a:defRPr sz="3900" b="0" i="0" u="none" strike="noStrike" cap="none" spc="0" baseline="0">
          <a:solidFill>
            <a:srgbClr val="000000"/>
          </a:solidFill>
          <a:uFillTx/>
          <a:latin typeface="Canela Text Regular"/>
          <a:ea typeface="Canela Text Regular"/>
          <a:cs typeface="Canela Text Regular"/>
          <a:sym typeface="Canela Text Regular"/>
        </a:defRPr>
      </a:lvl6pPr>
      <a:lvl7pPr marL="3760643" marR="0" indent="-484043" algn="l" defTabSz="2438338" rtl="0" latinLnBrk="0">
        <a:lnSpc>
          <a:spcPct val="90000"/>
        </a:lnSpc>
        <a:spcBef>
          <a:spcPts val="2400"/>
        </a:spcBef>
        <a:spcAft>
          <a:spcPts val="0"/>
        </a:spcAft>
        <a:buClrTx/>
        <a:buSzPct val="150000"/>
        <a:buFontTx/>
        <a:buChar char="•"/>
        <a:tabLst/>
        <a:defRPr sz="3900" b="0" i="0" u="none" strike="noStrike" cap="none" spc="0" baseline="0">
          <a:solidFill>
            <a:srgbClr val="000000"/>
          </a:solidFill>
          <a:uFillTx/>
          <a:latin typeface="Canela Text Regular"/>
          <a:ea typeface="Canela Text Regular"/>
          <a:cs typeface="Canela Text Regular"/>
          <a:sym typeface="Canela Text Regular"/>
        </a:defRPr>
      </a:lvl7pPr>
      <a:lvl8pPr marL="4306743" marR="0" indent="-484043" algn="l" defTabSz="2438338" rtl="0" latinLnBrk="0">
        <a:lnSpc>
          <a:spcPct val="90000"/>
        </a:lnSpc>
        <a:spcBef>
          <a:spcPts val="2400"/>
        </a:spcBef>
        <a:spcAft>
          <a:spcPts val="0"/>
        </a:spcAft>
        <a:buClrTx/>
        <a:buSzPct val="150000"/>
        <a:buFontTx/>
        <a:buChar char="•"/>
        <a:tabLst/>
        <a:defRPr sz="3900" b="0" i="0" u="none" strike="noStrike" cap="none" spc="0" baseline="0">
          <a:solidFill>
            <a:srgbClr val="000000"/>
          </a:solidFill>
          <a:uFillTx/>
          <a:latin typeface="Canela Text Regular"/>
          <a:ea typeface="Canela Text Regular"/>
          <a:cs typeface="Canela Text Regular"/>
          <a:sym typeface="Canela Text Regular"/>
        </a:defRPr>
      </a:lvl8pPr>
      <a:lvl9pPr marL="4852843" marR="0" indent="-484043" algn="l" defTabSz="2438338" rtl="0" latinLnBrk="0">
        <a:lnSpc>
          <a:spcPct val="90000"/>
        </a:lnSpc>
        <a:spcBef>
          <a:spcPts val="2400"/>
        </a:spcBef>
        <a:spcAft>
          <a:spcPts val="0"/>
        </a:spcAft>
        <a:buClrTx/>
        <a:buSzPct val="150000"/>
        <a:buFontTx/>
        <a:buChar char="•"/>
        <a:tabLst/>
        <a:defRPr sz="3900" b="0" i="0" u="none" strike="noStrike" cap="none" spc="0" baseline="0">
          <a:solidFill>
            <a:srgbClr val="000000"/>
          </a:solidFill>
          <a:uFillTx/>
          <a:latin typeface="Canela Text Regular"/>
          <a:ea typeface="Canela Text Regular"/>
          <a:cs typeface="Canela Text Regular"/>
          <a:sym typeface="Canela Text Regular"/>
        </a:defRPr>
      </a:lvl9pPr>
    </p:bodyStyle>
    <p:otherStyle>
      <a:lvl1pPr marL="0" marR="0" indent="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1pPr>
      <a:lvl2pPr marL="0" marR="0" indent="4572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2pPr>
      <a:lvl3pPr marL="0" marR="0" indent="9144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3pPr>
      <a:lvl4pPr marL="0" marR="0" indent="13716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4pPr>
      <a:lvl5pPr marL="0" marR="0" indent="18288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5pPr>
      <a:lvl6pPr marL="0" marR="0" indent="22860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6pPr>
      <a:lvl7pPr marL="0" marR="0" indent="27432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7pPr>
      <a:lvl8pPr marL="0" marR="0" indent="32004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8pPr>
      <a:lvl9pPr marL="0" marR="0" indent="36576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 Id="rId6" Type="http://schemas.openxmlformats.org/officeDocument/2006/relationships/image" Target="../media/image1.jpe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xml"/><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 Id="rId4" Type="http://schemas.openxmlformats.org/officeDocument/2006/relationships/image" Target="../media/image1.jpeg"/></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 Id="rId4"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 Id="rId4" Type="http://schemas.openxmlformats.org/officeDocument/2006/relationships/image" Target="../media/image1.jpe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1.gif"/><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1.jpe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support@docketalarm.com"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jpe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jpe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www.uscourts.gov/sites/default/files/js_044_code_descriptions.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Presented by the Fastcase Outreach Team"/>
          <p:cNvSpPr txBox="1">
            <a:spLocks noGrp="1"/>
          </p:cNvSpPr>
          <p:nvPr>
            <p:ph type="body" idx="21"/>
          </p:nvPr>
        </p:nvSpPr>
        <p:spPr>
          <a:xfrm>
            <a:off x="1219200" y="8966434"/>
            <a:ext cx="21945600" cy="60579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Presented by the Fastcase Outreach Team</a:t>
            </a:r>
          </a:p>
        </p:txBody>
      </p:sp>
      <p:sp>
        <p:nvSpPr>
          <p:cNvPr id="152" name="The Docket Sheet"/>
          <p:cNvSpPr txBox="1">
            <a:spLocks noGrp="1"/>
          </p:cNvSpPr>
          <p:nvPr>
            <p:ph type="ctrTitle"/>
          </p:nvPr>
        </p:nvSpPr>
        <p:spPr>
          <a:xfrm>
            <a:off x="1219200" y="1741411"/>
            <a:ext cx="21945600" cy="4267201"/>
          </a:xfrm>
          <a:prstGeom prst="rect">
            <a:avLst/>
          </a:prstGeom>
        </p:spPr>
        <p:txBody>
          <a:bodyPr/>
          <a:lstStyle/>
          <a:p>
            <a:r>
              <a:t>The Docket Sheet </a:t>
            </a:r>
          </a:p>
        </p:txBody>
      </p:sp>
      <p:sp>
        <p:nvSpPr>
          <p:cNvPr id="153" name="A Docket Research Primer for the Modern Attorney…"/>
          <p:cNvSpPr txBox="1">
            <a:spLocks noGrp="1"/>
          </p:cNvSpPr>
          <p:nvPr>
            <p:ph type="subTitle" sz="quarter" idx="1"/>
          </p:nvPr>
        </p:nvSpPr>
        <p:spPr>
          <a:xfrm>
            <a:off x="1219200" y="5976300"/>
            <a:ext cx="21945600" cy="2250593"/>
          </a:xfrm>
          <a:prstGeom prst="rect">
            <a:avLst/>
          </a:prstGeom>
        </p:spPr>
        <p:txBody>
          <a:bodyPr/>
          <a:lstStyle/>
          <a:p>
            <a:r>
              <a:t>A Docket Research Primer for the Modern Attorney</a:t>
            </a:r>
          </a:p>
          <a:p>
            <a:r>
              <a:t>Featuring Docket Alarm</a:t>
            </a:r>
          </a:p>
        </p:txBody>
      </p:sp>
      <p:pic>
        <p:nvPicPr>
          <p:cNvPr id="154" name="DocketAlarm_Lockup_Color.jpg" descr="DocketAlarm_Lockup_Color.jpg"/>
          <p:cNvPicPr>
            <a:picLocks noChangeAspect="1"/>
          </p:cNvPicPr>
          <p:nvPr/>
        </p:nvPicPr>
        <p:blipFill>
          <a:blip r:embed="rId2"/>
          <a:stretch>
            <a:fillRect/>
          </a:stretch>
        </p:blipFill>
        <p:spPr>
          <a:xfrm>
            <a:off x="8640519" y="11711136"/>
            <a:ext cx="6692509" cy="1155786"/>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Where Do We Find Dockets?"/>
          <p:cNvSpPr txBox="1">
            <a:spLocks noGrp="1"/>
          </p:cNvSpPr>
          <p:nvPr>
            <p:ph type="title"/>
          </p:nvPr>
        </p:nvSpPr>
        <p:spPr>
          <a:xfrm>
            <a:off x="7315200" y="363282"/>
            <a:ext cx="9753600" cy="1600201"/>
          </a:xfrm>
          <a:prstGeom prst="rect">
            <a:avLst/>
          </a:prstGeom>
        </p:spPr>
        <p:txBody>
          <a:bodyPr/>
          <a:lstStyle>
            <a:lvl1pPr defTabSz="1731263">
              <a:defRPr sz="5964" spc="-59"/>
            </a:lvl1pPr>
          </a:lstStyle>
          <a:p>
            <a:r>
              <a:rPr dirty="0"/>
              <a:t>Where Do We Find Dockets?</a:t>
            </a:r>
          </a:p>
        </p:txBody>
      </p:sp>
      <p:sp>
        <p:nvSpPr>
          <p:cNvPr id="220" name="Federal Dockets…"/>
          <p:cNvSpPr txBox="1">
            <a:spLocks noGrp="1"/>
          </p:cNvSpPr>
          <p:nvPr>
            <p:ph type="body" sz="half" idx="1"/>
          </p:nvPr>
        </p:nvSpPr>
        <p:spPr>
          <a:xfrm>
            <a:off x="119345" y="2347570"/>
            <a:ext cx="9757570" cy="10060330"/>
          </a:xfrm>
          <a:prstGeom prst="rect">
            <a:avLst/>
          </a:prstGeom>
        </p:spPr>
        <p:txBody>
          <a:bodyPr/>
          <a:lstStyle/>
          <a:p>
            <a:pPr marL="396915" indent="-396915" defTabSz="1999437">
              <a:spcBef>
                <a:spcPts val="1900"/>
              </a:spcBef>
              <a:defRPr sz="3198"/>
            </a:pPr>
            <a:r>
              <a:t>Federal Dockets</a:t>
            </a:r>
          </a:p>
          <a:p>
            <a:pPr marL="844717" lvl="1" indent="-396915" defTabSz="1999437">
              <a:spcBef>
                <a:spcPts val="1900"/>
              </a:spcBef>
              <a:defRPr sz="3198"/>
            </a:pPr>
            <a:r>
              <a:t>PACER</a:t>
            </a:r>
          </a:p>
          <a:p>
            <a:pPr marL="844717" lvl="1" indent="-396915" defTabSz="1999437">
              <a:spcBef>
                <a:spcPts val="1900"/>
              </a:spcBef>
              <a:defRPr sz="3198"/>
            </a:pPr>
            <a:r>
              <a:t>Commercial Repositories</a:t>
            </a:r>
          </a:p>
          <a:p>
            <a:pPr marL="1292519" lvl="2" indent="-396915" defTabSz="1999437">
              <a:spcBef>
                <a:spcPts val="1900"/>
              </a:spcBef>
              <a:defRPr sz="3198"/>
            </a:pPr>
            <a:r>
              <a:t>Ex: Docket Alarm</a:t>
            </a:r>
          </a:p>
          <a:p>
            <a:pPr marL="396915" indent="-396915" defTabSz="1999437">
              <a:spcBef>
                <a:spcPts val="1900"/>
              </a:spcBef>
              <a:defRPr sz="3198"/>
            </a:pPr>
            <a:r>
              <a:t>State Dockets</a:t>
            </a:r>
          </a:p>
          <a:p>
            <a:pPr marL="844717" lvl="1" indent="-396915" defTabSz="1999437">
              <a:spcBef>
                <a:spcPts val="1900"/>
              </a:spcBef>
              <a:defRPr sz="3198"/>
            </a:pPr>
            <a:r>
              <a:t>No uniform public location like PACER. Available on a jurisdictional basis, but options may vary. </a:t>
            </a:r>
          </a:p>
          <a:p>
            <a:pPr marL="1343405" lvl="2" indent="-447801" defTabSz="1999437">
              <a:spcBef>
                <a:spcPts val="1900"/>
              </a:spcBef>
              <a:defRPr sz="2460"/>
            </a:pPr>
            <a:r>
              <a:t>For example, in Portland, OR, one can access docket sheets for free, but must pay a price to access underlying documents, final orders, appearance docket, and calendar.  </a:t>
            </a:r>
          </a:p>
          <a:p>
            <a:pPr marL="844717" lvl="1" indent="-396915" defTabSz="1999437">
              <a:spcBef>
                <a:spcPts val="1900"/>
              </a:spcBef>
              <a:defRPr sz="3198"/>
            </a:pPr>
            <a:r>
              <a:t>Commercial repositories.</a:t>
            </a:r>
          </a:p>
          <a:p>
            <a:pPr marL="1104578" lvl="1" indent="-656776" defTabSz="1999437">
              <a:spcBef>
                <a:spcPts val="1900"/>
              </a:spcBef>
              <a:defRPr sz="2460"/>
            </a:pPr>
            <a:r>
              <a:rPr sz="3607"/>
              <a:t>Rarely provide dockets for family law matters.</a:t>
            </a:r>
            <a:r>
              <a:t> </a:t>
            </a:r>
          </a:p>
        </p:txBody>
      </p:sp>
      <p:grpSp>
        <p:nvGrpSpPr>
          <p:cNvPr id="223" name="10-1.png"/>
          <p:cNvGrpSpPr/>
          <p:nvPr/>
        </p:nvGrpSpPr>
        <p:grpSpPr>
          <a:xfrm>
            <a:off x="10005994" y="2773119"/>
            <a:ext cx="14478122" cy="9209232"/>
            <a:chOff x="0" y="0"/>
            <a:chExt cx="14478120" cy="9209230"/>
          </a:xfrm>
        </p:grpSpPr>
        <p:pic>
          <p:nvPicPr>
            <p:cNvPr id="222" name="10-1.png" descr="10-1.png"/>
            <p:cNvPicPr>
              <a:picLocks noChangeAspect="1"/>
            </p:cNvPicPr>
            <p:nvPr/>
          </p:nvPicPr>
          <p:blipFill>
            <a:blip r:embed="rId2"/>
            <a:stretch>
              <a:fillRect/>
            </a:stretch>
          </p:blipFill>
          <p:spPr>
            <a:xfrm>
              <a:off x="584200" y="469900"/>
              <a:ext cx="13335121" cy="8117031"/>
            </a:xfrm>
            <a:prstGeom prst="rect">
              <a:avLst/>
            </a:prstGeom>
            <a:ln>
              <a:noFill/>
            </a:ln>
            <a:effectLst/>
          </p:spPr>
        </p:pic>
        <p:pic>
          <p:nvPicPr>
            <p:cNvPr id="221" name="10-1.png" descr="10-1.png"/>
            <p:cNvPicPr>
              <a:picLocks/>
            </p:cNvPicPr>
            <p:nvPr/>
          </p:nvPicPr>
          <p:blipFill>
            <a:blip r:embed="rId3"/>
            <a:stretch>
              <a:fillRect/>
            </a:stretch>
          </p:blipFill>
          <p:spPr>
            <a:xfrm>
              <a:off x="0" y="0"/>
              <a:ext cx="14478121" cy="9209231"/>
            </a:xfrm>
            <a:prstGeom prst="rect">
              <a:avLst/>
            </a:prstGeom>
            <a:effectLst/>
          </p:spPr>
        </p:pic>
      </p:grpSp>
      <p:pic>
        <p:nvPicPr>
          <p:cNvPr id="224" name="DocketAlarm_Lockup_Color.jpg" descr="DocketAlarm_Lockup_Color.jpg"/>
          <p:cNvPicPr>
            <a:picLocks noChangeAspect="1"/>
          </p:cNvPicPr>
          <p:nvPr/>
        </p:nvPicPr>
        <p:blipFill>
          <a:blip r:embed="rId4"/>
          <a:stretch>
            <a:fillRect/>
          </a:stretch>
        </p:blipFill>
        <p:spPr>
          <a:xfrm>
            <a:off x="547914" y="453338"/>
            <a:ext cx="4111468" cy="710045"/>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What is PACER?"/>
          <p:cNvSpPr txBox="1">
            <a:spLocks noGrp="1"/>
          </p:cNvSpPr>
          <p:nvPr>
            <p:ph type="title"/>
          </p:nvPr>
        </p:nvSpPr>
        <p:spPr>
          <a:xfrm>
            <a:off x="1219200" y="224487"/>
            <a:ext cx="21945600" cy="1271519"/>
          </a:xfrm>
          <a:prstGeom prst="rect">
            <a:avLst/>
          </a:prstGeom>
        </p:spPr>
        <p:txBody>
          <a:bodyPr/>
          <a:lstStyle/>
          <a:p>
            <a:r>
              <a:rPr dirty="0"/>
              <a:t>What is PACER?</a:t>
            </a:r>
          </a:p>
        </p:txBody>
      </p:sp>
      <p:sp>
        <p:nvSpPr>
          <p:cNvPr id="227" name="“Public option for finding federal dockets.”"/>
          <p:cNvSpPr txBox="1">
            <a:spLocks noGrp="1"/>
          </p:cNvSpPr>
          <p:nvPr>
            <p:ph type="body" idx="21"/>
          </p:nvPr>
        </p:nvSpPr>
        <p:spPr>
          <a:xfrm>
            <a:off x="1380838" y="1372266"/>
            <a:ext cx="21945602" cy="83261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dirty="0"/>
              <a:t>“Public option for finding federal dockets.”</a:t>
            </a:r>
          </a:p>
        </p:txBody>
      </p:sp>
      <p:grpSp>
        <p:nvGrpSpPr>
          <p:cNvPr id="230" name="12-1.png"/>
          <p:cNvGrpSpPr/>
          <p:nvPr/>
        </p:nvGrpSpPr>
        <p:grpSpPr>
          <a:xfrm>
            <a:off x="86242" y="2386236"/>
            <a:ext cx="14299395" cy="4968638"/>
            <a:chOff x="0" y="0"/>
            <a:chExt cx="14299393" cy="4968637"/>
          </a:xfrm>
        </p:grpSpPr>
        <p:pic>
          <p:nvPicPr>
            <p:cNvPr id="229" name="12-1.png" descr="12-1.png"/>
            <p:cNvPicPr>
              <a:picLocks noChangeAspect="1"/>
            </p:cNvPicPr>
            <p:nvPr/>
          </p:nvPicPr>
          <p:blipFill>
            <a:blip r:embed="rId2"/>
            <a:stretch>
              <a:fillRect/>
            </a:stretch>
          </p:blipFill>
          <p:spPr>
            <a:xfrm>
              <a:off x="584200" y="469900"/>
              <a:ext cx="13156394" cy="3876438"/>
            </a:xfrm>
            <a:prstGeom prst="rect">
              <a:avLst/>
            </a:prstGeom>
            <a:ln>
              <a:noFill/>
            </a:ln>
            <a:effectLst/>
          </p:spPr>
        </p:pic>
        <p:pic>
          <p:nvPicPr>
            <p:cNvPr id="228" name="12-1.png" descr="12-1.png"/>
            <p:cNvPicPr>
              <a:picLocks/>
            </p:cNvPicPr>
            <p:nvPr/>
          </p:nvPicPr>
          <p:blipFill>
            <a:blip r:embed="rId3"/>
            <a:stretch>
              <a:fillRect/>
            </a:stretch>
          </p:blipFill>
          <p:spPr>
            <a:xfrm>
              <a:off x="0" y="0"/>
              <a:ext cx="14299394" cy="4968638"/>
            </a:xfrm>
            <a:prstGeom prst="rect">
              <a:avLst/>
            </a:prstGeom>
            <a:effectLst/>
          </p:spPr>
        </p:pic>
      </p:grpSp>
      <p:grpSp>
        <p:nvGrpSpPr>
          <p:cNvPr id="233" name="pacer-2.png"/>
          <p:cNvGrpSpPr/>
          <p:nvPr/>
        </p:nvGrpSpPr>
        <p:grpSpPr>
          <a:xfrm>
            <a:off x="12597604" y="5930863"/>
            <a:ext cx="12044235" cy="6568898"/>
            <a:chOff x="0" y="0"/>
            <a:chExt cx="12044233" cy="6568896"/>
          </a:xfrm>
        </p:grpSpPr>
        <p:pic>
          <p:nvPicPr>
            <p:cNvPr id="232" name="pacer-2.png" descr="pacer-2.png"/>
            <p:cNvPicPr>
              <a:picLocks noChangeAspect="1"/>
            </p:cNvPicPr>
            <p:nvPr/>
          </p:nvPicPr>
          <p:blipFill>
            <a:blip r:embed="rId4"/>
            <a:stretch>
              <a:fillRect/>
            </a:stretch>
          </p:blipFill>
          <p:spPr>
            <a:xfrm>
              <a:off x="584200" y="469900"/>
              <a:ext cx="10901234" cy="5476697"/>
            </a:xfrm>
            <a:prstGeom prst="rect">
              <a:avLst/>
            </a:prstGeom>
            <a:ln>
              <a:noFill/>
            </a:ln>
            <a:effectLst/>
          </p:spPr>
        </p:pic>
        <p:pic>
          <p:nvPicPr>
            <p:cNvPr id="231" name="pacer-2.png" descr="pacer-2.png"/>
            <p:cNvPicPr>
              <a:picLocks/>
            </p:cNvPicPr>
            <p:nvPr/>
          </p:nvPicPr>
          <p:blipFill>
            <a:blip r:embed="rId5"/>
            <a:stretch>
              <a:fillRect/>
            </a:stretch>
          </p:blipFill>
          <p:spPr>
            <a:xfrm>
              <a:off x="0" y="-1"/>
              <a:ext cx="12044234" cy="6568898"/>
            </a:xfrm>
            <a:prstGeom prst="rect">
              <a:avLst/>
            </a:prstGeom>
            <a:effectLst/>
          </p:spPr>
        </p:pic>
      </p:grpSp>
      <p:grpSp>
        <p:nvGrpSpPr>
          <p:cNvPr id="236" name="11-3.png"/>
          <p:cNvGrpSpPr/>
          <p:nvPr/>
        </p:nvGrpSpPr>
        <p:grpSpPr>
          <a:xfrm>
            <a:off x="527452" y="7506698"/>
            <a:ext cx="11387602" cy="5971354"/>
            <a:chOff x="0" y="0"/>
            <a:chExt cx="11387601" cy="5971353"/>
          </a:xfrm>
        </p:grpSpPr>
        <p:pic>
          <p:nvPicPr>
            <p:cNvPr id="235" name="11-3.png" descr="11-3.png"/>
            <p:cNvPicPr>
              <a:picLocks noChangeAspect="1"/>
            </p:cNvPicPr>
            <p:nvPr/>
          </p:nvPicPr>
          <p:blipFill>
            <a:blip r:embed="rId6"/>
            <a:stretch>
              <a:fillRect/>
            </a:stretch>
          </p:blipFill>
          <p:spPr>
            <a:xfrm>
              <a:off x="584200" y="469900"/>
              <a:ext cx="10244602" cy="4879154"/>
            </a:xfrm>
            <a:prstGeom prst="rect">
              <a:avLst/>
            </a:prstGeom>
            <a:ln>
              <a:noFill/>
            </a:ln>
            <a:effectLst/>
          </p:spPr>
        </p:pic>
        <p:pic>
          <p:nvPicPr>
            <p:cNvPr id="234" name="11-3.png" descr="11-3.png"/>
            <p:cNvPicPr>
              <a:picLocks/>
            </p:cNvPicPr>
            <p:nvPr/>
          </p:nvPicPr>
          <p:blipFill>
            <a:blip r:embed="rId7"/>
            <a:stretch>
              <a:fillRect/>
            </a:stretch>
          </p:blipFill>
          <p:spPr>
            <a:xfrm>
              <a:off x="0" y="0"/>
              <a:ext cx="11387602" cy="5971354"/>
            </a:xfrm>
            <a:prstGeom prst="rect">
              <a:avLst/>
            </a:prstGeom>
            <a:effectLst/>
          </p:spPr>
        </p:pic>
      </p:grpSp>
      <p:pic>
        <p:nvPicPr>
          <p:cNvPr id="237" name="DocketAlarm_Lockup_Color.jpg" descr="DocketAlarm_Lockup_Color.jpg"/>
          <p:cNvPicPr>
            <a:picLocks noChangeAspect="1"/>
          </p:cNvPicPr>
          <p:nvPr/>
        </p:nvPicPr>
        <p:blipFill>
          <a:blip r:embed="rId8"/>
          <a:stretch>
            <a:fillRect/>
          </a:stretch>
        </p:blipFill>
        <p:spPr>
          <a:xfrm>
            <a:off x="547914" y="453338"/>
            <a:ext cx="4111468" cy="710045"/>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Issues with PACER"/>
          <p:cNvSpPr txBox="1">
            <a:spLocks noGrp="1"/>
          </p:cNvSpPr>
          <p:nvPr>
            <p:ph type="title"/>
          </p:nvPr>
        </p:nvSpPr>
        <p:spPr>
          <a:xfrm>
            <a:off x="1219200" y="1546938"/>
            <a:ext cx="21945600" cy="1727201"/>
          </a:xfrm>
          <a:prstGeom prst="rect">
            <a:avLst/>
          </a:prstGeom>
        </p:spPr>
        <p:txBody>
          <a:bodyPr/>
          <a:lstStyle/>
          <a:p>
            <a:r>
              <a:t>Issues with PACER</a:t>
            </a:r>
          </a:p>
        </p:txBody>
      </p:sp>
      <p:sp>
        <p:nvSpPr>
          <p:cNvPr id="240" name="Difficult to use. Once called “as archaic as a barrister’s wig.”…"/>
          <p:cNvSpPr txBox="1">
            <a:spLocks noGrp="1"/>
          </p:cNvSpPr>
          <p:nvPr>
            <p:ph type="body" sz="half" idx="1"/>
          </p:nvPr>
        </p:nvSpPr>
        <p:spPr>
          <a:xfrm>
            <a:off x="902942" y="4013200"/>
            <a:ext cx="9131328" cy="8483600"/>
          </a:xfrm>
          <a:prstGeom prst="rect">
            <a:avLst/>
          </a:prstGeom>
        </p:spPr>
        <p:txBody>
          <a:bodyPr/>
          <a:lstStyle/>
          <a:p>
            <a:r>
              <a:rPr dirty="0"/>
              <a:t>Difficult to use. Once called “as archaic as a barrister’s wig.”</a:t>
            </a:r>
          </a:p>
          <a:p>
            <a:r>
              <a:rPr dirty="0"/>
              <a:t>Cannot conduct a search within the body of the docket. </a:t>
            </a:r>
          </a:p>
          <a:p>
            <a:pPr lvl="1"/>
            <a:r>
              <a:rPr dirty="0"/>
              <a:t>Searches limited to filing/termination date, party name(s), docket title, or docket number. </a:t>
            </a:r>
          </a:p>
          <a:p>
            <a:r>
              <a:rPr dirty="0"/>
              <a:t>Pay per search, even if no results are returned. </a:t>
            </a:r>
          </a:p>
          <a:p>
            <a:r>
              <a:rPr dirty="0"/>
              <a:t>Not all courts use PACER. </a:t>
            </a:r>
          </a:p>
        </p:txBody>
      </p:sp>
      <p:grpSp>
        <p:nvGrpSpPr>
          <p:cNvPr id="243" name="pacer-1.png"/>
          <p:cNvGrpSpPr/>
          <p:nvPr/>
        </p:nvGrpSpPr>
        <p:grpSpPr>
          <a:xfrm>
            <a:off x="10008870" y="4627827"/>
            <a:ext cx="14271702" cy="7406746"/>
            <a:chOff x="0" y="0"/>
            <a:chExt cx="14271700" cy="7406744"/>
          </a:xfrm>
        </p:grpSpPr>
        <p:pic>
          <p:nvPicPr>
            <p:cNvPr id="242" name="pacer-1.png" descr="pacer-1.png"/>
            <p:cNvPicPr>
              <a:picLocks noChangeAspect="1"/>
            </p:cNvPicPr>
            <p:nvPr/>
          </p:nvPicPr>
          <p:blipFill>
            <a:blip r:embed="rId2"/>
            <a:stretch>
              <a:fillRect/>
            </a:stretch>
          </p:blipFill>
          <p:spPr>
            <a:xfrm>
              <a:off x="584200" y="469900"/>
              <a:ext cx="13128701" cy="6314545"/>
            </a:xfrm>
            <a:prstGeom prst="rect">
              <a:avLst/>
            </a:prstGeom>
            <a:ln>
              <a:noFill/>
            </a:ln>
            <a:effectLst/>
          </p:spPr>
        </p:pic>
        <p:pic>
          <p:nvPicPr>
            <p:cNvPr id="241" name="pacer-1.png" descr="pacer-1.png"/>
            <p:cNvPicPr>
              <a:picLocks/>
            </p:cNvPicPr>
            <p:nvPr/>
          </p:nvPicPr>
          <p:blipFill>
            <a:blip r:embed="rId3"/>
            <a:stretch>
              <a:fillRect/>
            </a:stretch>
          </p:blipFill>
          <p:spPr>
            <a:xfrm>
              <a:off x="0" y="-1"/>
              <a:ext cx="14271701" cy="7406746"/>
            </a:xfrm>
            <a:prstGeom prst="rect">
              <a:avLst/>
            </a:prstGeom>
            <a:effectLst/>
          </p:spPr>
        </p:pic>
      </p:grpSp>
      <p:pic>
        <p:nvPicPr>
          <p:cNvPr id="244" name="DocketAlarm_Lockup_Color.jpg" descr="DocketAlarm_Lockup_Color.jpg"/>
          <p:cNvPicPr>
            <a:picLocks noChangeAspect="1"/>
          </p:cNvPicPr>
          <p:nvPr/>
        </p:nvPicPr>
        <p:blipFill>
          <a:blip r:embed="rId4"/>
          <a:stretch>
            <a:fillRect/>
          </a:stretch>
        </p:blipFill>
        <p:spPr>
          <a:xfrm>
            <a:off x="547914" y="453338"/>
            <a:ext cx="4111468" cy="710045"/>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earching Dockets"/>
          <p:cNvSpPr txBox="1">
            <a:spLocks noGrp="1"/>
          </p:cNvSpPr>
          <p:nvPr>
            <p:ph type="title"/>
          </p:nvPr>
        </p:nvSpPr>
        <p:spPr>
          <a:xfrm>
            <a:off x="-243080" y="1793648"/>
            <a:ext cx="9333294" cy="1600201"/>
          </a:xfrm>
          <a:prstGeom prst="rect">
            <a:avLst/>
          </a:prstGeom>
        </p:spPr>
        <p:txBody>
          <a:bodyPr/>
          <a:lstStyle>
            <a:lvl1pPr defTabSz="2267711">
              <a:defRPr sz="7812" spc="-78"/>
            </a:lvl1pPr>
          </a:lstStyle>
          <a:p>
            <a:r>
              <a:rPr dirty="0"/>
              <a:t>Searching Dockets</a:t>
            </a:r>
          </a:p>
        </p:txBody>
      </p:sp>
      <p:sp>
        <p:nvSpPr>
          <p:cNvPr id="247" name="Natural Language"/>
          <p:cNvSpPr txBox="1">
            <a:spLocks noGrp="1"/>
          </p:cNvSpPr>
          <p:nvPr>
            <p:ph type="body" idx="22"/>
          </p:nvPr>
        </p:nvSpPr>
        <p:spPr>
          <a:xfrm>
            <a:off x="-2275137" y="2872386"/>
            <a:ext cx="9757570" cy="83261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dirty="0"/>
              <a:t>Natural Language </a:t>
            </a:r>
          </a:p>
        </p:txBody>
      </p:sp>
      <p:sp>
        <p:nvSpPr>
          <p:cNvPr id="248" name="Natural language search refers to typing in a grouping of words in order to locate a docket or docket document.…"/>
          <p:cNvSpPr txBox="1">
            <a:spLocks noGrp="1"/>
          </p:cNvSpPr>
          <p:nvPr>
            <p:ph type="body" sz="quarter" idx="1"/>
          </p:nvPr>
        </p:nvSpPr>
        <p:spPr>
          <a:xfrm>
            <a:off x="9362090" y="1082512"/>
            <a:ext cx="14073306" cy="4053865"/>
          </a:xfrm>
          <a:prstGeom prst="rect">
            <a:avLst/>
          </a:prstGeom>
          <a:ln w="9525">
            <a:round/>
          </a:ln>
        </p:spPr>
        <p:txBody>
          <a:bodyPr/>
          <a:lstStyle/>
          <a:p>
            <a:pPr marL="314628" indent="-314628" defTabSz="1584920">
              <a:spcBef>
                <a:spcPts val="1500"/>
              </a:spcBef>
              <a:defRPr sz="2534"/>
            </a:pPr>
            <a:r>
              <a:rPr dirty="0"/>
              <a:t>Natural language search refers to typing in a grouping of words in order to locate a docket or docket document. </a:t>
            </a:r>
          </a:p>
          <a:p>
            <a:pPr marL="314628" indent="-314628" defTabSz="1584920">
              <a:spcBef>
                <a:spcPts val="1500"/>
              </a:spcBef>
              <a:defRPr sz="2534"/>
            </a:pPr>
            <a:r>
              <a:rPr dirty="0"/>
              <a:t>Natural language search looks for all designated words within the docket sheet, using what is referred to as an “implied and.” </a:t>
            </a:r>
          </a:p>
          <a:p>
            <a:pPr marL="314628" indent="-314628" defTabSz="1584920">
              <a:spcBef>
                <a:spcPts val="1500"/>
              </a:spcBef>
              <a:defRPr sz="2534"/>
            </a:pPr>
            <a:r>
              <a:rPr dirty="0"/>
              <a:t>A natural language search will pull up documents containing all words without a requirement that the words be near each other. Use quotes “” around the natural language search to ensure the docket contains designated words in your natural language search side by side with no words in between. </a:t>
            </a:r>
          </a:p>
        </p:txBody>
      </p:sp>
      <p:grpSp>
        <p:nvGrpSpPr>
          <p:cNvPr id="251" name="Slide 10-1.png"/>
          <p:cNvGrpSpPr/>
          <p:nvPr/>
        </p:nvGrpSpPr>
        <p:grpSpPr>
          <a:xfrm>
            <a:off x="158658" y="5216439"/>
            <a:ext cx="18778024" cy="8528489"/>
            <a:chOff x="0" y="0"/>
            <a:chExt cx="18778022" cy="8528487"/>
          </a:xfrm>
        </p:grpSpPr>
        <p:pic>
          <p:nvPicPr>
            <p:cNvPr id="250" name="Slide 10-1.png" descr="Slide 10-1.png"/>
            <p:cNvPicPr>
              <a:picLocks noChangeAspect="1"/>
            </p:cNvPicPr>
            <p:nvPr/>
          </p:nvPicPr>
          <p:blipFill>
            <a:blip r:embed="rId2"/>
            <a:stretch>
              <a:fillRect/>
            </a:stretch>
          </p:blipFill>
          <p:spPr>
            <a:xfrm>
              <a:off x="584200" y="469900"/>
              <a:ext cx="17635023" cy="7436288"/>
            </a:xfrm>
            <a:prstGeom prst="rect">
              <a:avLst/>
            </a:prstGeom>
            <a:ln>
              <a:noFill/>
            </a:ln>
            <a:effectLst/>
          </p:spPr>
        </p:pic>
        <p:pic>
          <p:nvPicPr>
            <p:cNvPr id="249" name="Slide 10-1.png" descr="Slide 10-1.png"/>
            <p:cNvPicPr>
              <a:picLocks/>
            </p:cNvPicPr>
            <p:nvPr/>
          </p:nvPicPr>
          <p:blipFill>
            <a:blip r:embed="rId3"/>
            <a:stretch>
              <a:fillRect/>
            </a:stretch>
          </p:blipFill>
          <p:spPr>
            <a:xfrm>
              <a:off x="0" y="0"/>
              <a:ext cx="18778023" cy="8528488"/>
            </a:xfrm>
            <a:prstGeom prst="rect">
              <a:avLst/>
            </a:prstGeom>
            <a:effectLst/>
          </p:spPr>
        </p:pic>
      </p:grpSp>
      <p:pic>
        <p:nvPicPr>
          <p:cNvPr id="252" name="DocketAlarm_Lockup_Color.jpg" descr="DocketAlarm_Lockup_Color.jpg"/>
          <p:cNvPicPr>
            <a:picLocks noChangeAspect="1"/>
          </p:cNvPicPr>
          <p:nvPr/>
        </p:nvPicPr>
        <p:blipFill>
          <a:blip r:embed="rId4"/>
          <a:stretch>
            <a:fillRect/>
          </a:stretch>
        </p:blipFill>
        <p:spPr>
          <a:xfrm>
            <a:off x="547914" y="453338"/>
            <a:ext cx="4111468" cy="710045"/>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earching Dockets"/>
          <p:cNvSpPr txBox="1">
            <a:spLocks noGrp="1"/>
          </p:cNvSpPr>
          <p:nvPr>
            <p:ph type="title"/>
          </p:nvPr>
        </p:nvSpPr>
        <p:spPr>
          <a:xfrm>
            <a:off x="1219200" y="1476734"/>
            <a:ext cx="9753600" cy="1600201"/>
          </a:xfrm>
          <a:prstGeom prst="rect">
            <a:avLst/>
          </a:prstGeom>
        </p:spPr>
        <p:txBody>
          <a:bodyPr/>
          <a:lstStyle>
            <a:lvl1pPr defTabSz="2267711">
              <a:defRPr sz="7812" spc="-78"/>
            </a:lvl1pPr>
          </a:lstStyle>
          <a:p>
            <a:r>
              <a:t>Searching Dockets</a:t>
            </a:r>
          </a:p>
        </p:txBody>
      </p:sp>
      <p:sp>
        <p:nvSpPr>
          <p:cNvPr id="255" name="Boolean Operators"/>
          <p:cNvSpPr txBox="1">
            <a:spLocks noGrp="1"/>
          </p:cNvSpPr>
          <p:nvPr>
            <p:ph type="body" idx="22"/>
          </p:nvPr>
        </p:nvSpPr>
        <p:spPr>
          <a:xfrm>
            <a:off x="1217215" y="3098670"/>
            <a:ext cx="9757570" cy="83261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Boolean Operators</a:t>
            </a:r>
          </a:p>
        </p:txBody>
      </p:sp>
      <p:sp>
        <p:nvSpPr>
          <p:cNvPr id="256" name="Searching for Dockets using boolean operators means that you designate keywords you want the docket to contain, however, you also used recognized “operators” to designate relationships between those keywords.…"/>
          <p:cNvSpPr txBox="1">
            <a:spLocks noGrp="1"/>
          </p:cNvSpPr>
          <p:nvPr>
            <p:ph type="body" sz="half" idx="1"/>
          </p:nvPr>
        </p:nvSpPr>
        <p:spPr>
          <a:xfrm>
            <a:off x="470363" y="4655052"/>
            <a:ext cx="9757569" cy="8384680"/>
          </a:xfrm>
          <a:prstGeom prst="rect">
            <a:avLst/>
          </a:prstGeom>
        </p:spPr>
        <p:txBody>
          <a:bodyPr/>
          <a:lstStyle/>
          <a:p>
            <a:r>
              <a:t>Searching for Dockets using boolean operators means that you designate keywords you want the docket to contain, however, you also used recognized “operators” to designate relationships between those keywords. </a:t>
            </a:r>
          </a:p>
          <a:p>
            <a:r>
              <a:t>Check with your specific repository about the boolean operators it utilizes, as these can vary repository by repository. These are for Docket Alarm. </a:t>
            </a:r>
          </a:p>
        </p:txBody>
      </p:sp>
      <p:grpSp>
        <p:nvGrpSpPr>
          <p:cNvPr id="259" name="Slide 11-1.png"/>
          <p:cNvGrpSpPr/>
          <p:nvPr/>
        </p:nvGrpSpPr>
        <p:grpSpPr>
          <a:xfrm>
            <a:off x="13766800" y="0"/>
            <a:ext cx="8960384" cy="13925736"/>
            <a:chOff x="0" y="0"/>
            <a:chExt cx="9089462" cy="14135470"/>
          </a:xfrm>
        </p:grpSpPr>
        <p:pic>
          <p:nvPicPr>
            <p:cNvPr id="258" name="Slide 11-1.png" descr="Slide 11-1.png"/>
            <p:cNvPicPr>
              <a:picLocks noChangeAspect="1"/>
            </p:cNvPicPr>
            <p:nvPr/>
          </p:nvPicPr>
          <p:blipFill>
            <a:blip r:embed="rId2"/>
            <a:stretch>
              <a:fillRect/>
            </a:stretch>
          </p:blipFill>
          <p:spPr>
            <a:xfrm>
              <a:off x="584200" y="469900"/>
              <a:ext cx="7946463" cy="13043271"/>
            </a:xfrm>
            <a:prstGeom prst="rect">
              <a:avLst/>
            </a:prstGeom>
            <a:ln>
              <a:noFill/>
            </a:ln>
            <a:effectLst/>
          </p:spPr>
        </p:pic>
        <p:pic>
          <p:nvPicPr>
            <p:cNvPr id="257" name="Slide 11-1.png" descr="Slide 11-1.png"/>
            <p:cNvPicPr>
              <a:picLocks/>
            </p:cNvPicPr>
            <p:nvPr/>
          </p:nvPicPr>
          <p:blipFill>
            <a:blip r:embed="rId3"/>
            <a:stretch>
              <a:fillRect/>
            </a:stretch>
          </p:blipFill>
          <p:spPr>
            <a:xfrm>
              <a:off x="0" y="0"/>
              <a:ext cx="9089463" cy="14135471"/>
            </a:xfrm>
            <a:prstGeom prst="rect">
              <a:avLst/>
            </a:prstGeom>
            <a:effectLst/>
          </p:spPr>
        </p:pic>
      </p:grpSp>
      <p:pic>
        <p:nvPicPr>
          <p:cNvPr id="260" name="DocketAlarm_Lockup_Color.jpg" descr="DocketAlarm_Lockup_Color.jpg"/>
          <p:cNvPicPr>
            <a:picLocks noChangeAspect="1"/>
          </p:cNvPicPr>
          <p:nvPr/>
        </p:nvPicPr>
        <p:blipFill>
          <a:blip r:embed="rId4"/>
          <a:stretch>
            <a:fillRect/>
          </a:stretch>
        </p:blipFill>
        <p:spPr>
          <a:xfrm>
            <a:off x="547914" y="453338"/>
            <a:ext cx="4111468" cy="710045"/>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Narrow Results Using Filters"/>
          <p:cNvSpPr txBox="1">
            <a:spLocks noGrp="1"/>
          </p:cNvSpPr>
          <p:nvPr>
            <p:ph type="title"/>
          </p:nvPr>
        </p:nvSpPr>
        <p:spPr>
          <a:xfrm>
            <a:off x="1219200" y="1534493"/>
            <a:ext cx="21945600" cy="1727201"/>
          </a:xfrm>
          <a:prstGeom prst="rect">
            <a:avLst/>
          </a:prstGeom>
        </p:spPr>
        <p:txBody>
          <a:bodyPr/>
          <a:lstStyle/>
          <a:p>
            <a:r>
              <a:t>Narrow Results Using Filters</a:t>
            </a:r>
          </a:p>
        </p:txBody>
      </p:sp>
      <p:sp>
        <p:nvSpPr>
          <p:cNvPr id="263" name="Commercial repositories allow you to use filters for a wide range of criterion, including judge, cause of action, firm, nature of suit codes, filing date, termination date, court, case type, document title, and even whether or not a docket has accurate i"/>
          <p:cNvSpPr txBox="1">
            <a:spLocks noGrp="1"/>
          </p:cNvSpPr>
          <p:nvPr>
            <p:ph type="body" idx="1"/>
          </p:nvPr>
        </p:nvSpPr>
        <p:spPr>
          <a:xfrm>
            <a:off x="1148996" y="3632839"/>
            <a:ext cx="14983902" cy="9823409"/>
          </a:xfrm>
          <a:prstGeom prst="rect">
            <a:avLst/>
          </a:prstGeom>
        </p:spPr>
        <p:txBody>
          <a:bodyPr/>
          <a:lstStyle/>
          <a:p>
            <a:r>
              <a:t>Commercial repositories allow you to use filters for a wide range of criterion, including judge, cause of action, firm, nature of suit codes, filing date, termination date, court, case type, document title, and even whether or not a docket has accurate information present in the appearance docket. </a:t>
            </a:r>
          </a:p>
          <a:p>
            <a:r>
              <a:t>PACER only allows filtering by court, filing date, termination date, NOS code, and party. </a:t>
            </a:r>
          </a:p>
        </p:txBody>
      </p:sp>
      <p:pic>
        <p:nvPicPr>
          <p:cNvPr id="264" name="DocketAlarm_Lockup_Color.jpg" descr="DocketAlarm_Lockup_Color.jpg"/>
          <p:cNvPicPr>
            <a:picLocks noChangeAspect="1"/>
          </p:cNvPicPr>
          <p:nvPr/>
        </p:nvPicPr>
        <p:blipFill>
          <a:blip r:embed="rId2"/>
          <a:stretch>
            <a:fillRect/>
          </a:stretch>
        </p:blipFill>
        <p:spPr>
          <a:xfrm>
            <a:off x="547914" y="453338"/>
            <a:ext cx="4111468" cy="710045"/>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Common Filters"/>
          <p:cNvSpPr txBox="1">
            <a:spLocks noGrp="1"/>
          </p:cNvSpPr>
          <p:nvPr>
            <p:ph type="title"/>
          </p:nvPr>
        </p:nvSpPr>
        <p:spPr>
          <a:xfrm>
            <a:off x="1219200" y="391429"/>
            <a:ext cx="21945600" cy="1727201"/>
          </a:xfrm>
          <a:prstGeom prst="rect">
            <a:avLst/>
          </a:prstGeom>
        </p:spPr>
        <p:txBody>
          <a:bodyPr/>
          <a:lstStyle/>
          <a:p>
            <a:r>
              <a:rPr dirty="0"/>
              <a:t>Common Filters </a:t>
            </a:r>
          </a:p>
        </p:txBody>
      </p:sp>
      <p:grpSp>
        <p:nvGrpSpPr>
          <p:cNvPr id="269" name="FILTERS 1.png"/>
          <p:cNvGrpSpPr/>
          <p:nvPr/>
        </p:nvGrpSpPr>
        <p:grpSpPr>
          <a:xfrm>
            <a:off x="181371" y="4525331"/>
            <a:ext cx="8597901" cy="8140701"/>
            <a:chOff x="0" y="0"/>
            <a:chExt cx="8597900" cy="8140700"/>
          </a:xfrm>
        </p:grpSpPr>
        <p:pic>
          <p:nvPicPr>
            <p:cNvPr id="268" name="FILTERS 1.png" descr="FILTERS 1.png"/>
            <p:cNvPicPr>
              <a:picLocks noChangeAspect="1"/>
            </p:cNvPicPr>
            <p:nvPr/>
          </p:nvPicPr>
          <p:blipFill>
            <a:blip r:embed="rId2"/>
            <a:stretch>
              <a:fillRect/>
            </a:stretch>
          </p:blipFill>
          <p:spPr>
            <a:xfrm>
              <a:off x="584200" y="469900"/>
              <a:ext cx="7454900" cy="7048500"/>
            </a:xfrm>
            <a:prstGeom prst="rect">
              <a:avLst/>
            </a:prstGeom>
            <a:ln>
              <a:noFill/>
            </a:ln>
            <a:effectLst/>
          </p:spPr>
        </p:pic>
        <p:pic>
          <p:nvPicPr>
            <p:cNvPr id="267" name="FILTERS 1.png" descr="FILTERS 1.png"/>
            <p:cNvPicPr>
              <a:picLocks/>
            </p:cNvPicPr>
            <p:nvPr/>
          </p:nvPicPr>
          <p:blipFill>
            <a:blip r:embed="rId3"/>
            <a:stretch>
              <a:fillRect/>
            </a:stretch>
          </p:blipFill>
          <p:spPr>
            <a:xfrm>
              <a:off x="0" y="0"/>
              <a:ext cx="8597900" cy="8140700"/>
            </a:xfrm>
            <a:prstGeom prst="rect">
              <a:avLst/>
            </a:prstGeom>
            <a:effectLst/>
          </p:spPr>
        </p:pic>
      </p:grpSp>
      <p:grpSp>
        <p:nvGrpSpPr>
          <p:cNvPr id="272" name="FILTER 2.png"/>
          <p:cNvGrpSpPr/>
          <p:nvPr/>
        </p:nvGrpSpPr>
        <p:grpSpPr>
          <a:xfrm>
            <a:off x="8201262" y="2936003"/>
            <a:ext cx="8470901" cy="8648701"/>
            <a:chOff x="0" y="0"/>
            <a:chExt cx="8470900" cy="8648700"/>
          </a:xfrm>
        </p:grpSpPr>
        <p:pic>
          <p:nvPicPr>
            <p:cNvPr id="271" name="FILTER 2.png" descr="FILTER 2.png"/>
            <p:cNvPicPr>
              <a:picLocks noChangeAspect="1"/>
            </p:cNvPicPr>
            <p:nvPr/>
          </p:nvPicPr>
          <p:blipFill>
            <a:blip r:embed="rId4"/>
            <a:stretch>
              <a:fillRect/>
            </a:stretch>
          </p:blipFill>
          <p:spPr>
            <a:xfrm>
              <a:off x="584200" y="469900"/>
              <a:ext cx="7327900" cy="7556500"/>
            </a:xfrm>
            <a:prstGeom prst="rect">
              <a:avLst/>
            </a:prstGeom>
            <a:ln>
              <a:noFill/>
            </a:ln>
            <a:effectLst/>
          </p:spPr>
        </p:pic>
        <p:pic>
          <p:nvPicPr>
            <p:cNvPr id="270" name="FILTER 2.png" descr="FILTER 2.png"/>
            <p:cNvPicPr>
              <a:picLocks/>
            </p:cNvPicPr>
            <p:nvPr/>
          </p:nvPicPr>
          <p:blipFill>
            <a:blip r:embed="rId5"/>
            <a:stretch>
              <a:fillRect/>
            </a:stretch>
          </p:blipFill>
          <p:spPr>
            <a:xfrm>
              <a:off x="0" y="0"/>
              <a:ext cx="8470900" cy="8648700"/>
            </a:xfrm>
            <a:prstGeom prst="rect">
              <a:avLst/>
            </a:prstGeom>
            <a:effectLst/>
          </p:spPr>
        </p:pic>
      </p:grpSp>
      <p:grpSp>
        <p:nvGrpSpPr>
          <p:cNvPr id="275" name="FILTER 3.png"/>
          <p:cNvGrpSpPr/>
          <p:nvPr/>
        </p:nvGrpSpPr>
        <p:grpSpPr>
          <a:xfrm>
            <a:off x="16476798" y="1984368"/>
            <a:ext cx="7899401" cy="8636001"/>
            <a:chOff x="0" y="0"/>
            <a:chExt cx="7899400" cy="8636000"/>
          </a:xfrm>
        </p:grpSpPr>
        <p:pic>
          <p:nvPicPr>
            <p:cNvPr id="274" name="FILTER 3.png" descr="FILTER 3.png"/>
            <p:cNvPicPr>
              <a:picLocks noChangeAspect="1"/>
            </p:cNvPicPr>
            <p:nvPr/>
          </p:nvPicPr>
          <p:blipFill>
            <a:blip r:embed="rId6"/>
            <a:stretch>
              <a:fillRect/>
            </a:stretch>
          </p:blipFill>
          <p:spPr>
            <a:xfrm>
              <a:off x="584200" y="469900"/>
              <a:ext cx="6756400" cy="7543800"/>
            </a:xfrm>
            <a:prstGeom prst="rect">
              <a:avLst/>
            </a:prstGeom>
            <a:ln>
              <a:noFill/>
            </a:ln>
            <a:effectLst/>
          </p:spPr>
        </p:pic>
        <p:pic>
          <p:nvPicPr>
            <p:cNvPr id="273" name="FILTER 3.png" descr="FILTER 3.png"/>
            <p:cNvPicPr>
              <a:picLocks/>
            </p:cNvPicPr>
            <p:nvPr/>
          </p:nvPicPr>
          <p:blipFill>
            <a:blip r:embed="rId7"/>
            <a:stretch>
              <a:fillRect/>
            </a:stretch>
          </p:blipFill>
          <p:spPr>
            <a:xfrm>
              <a:off x="0" y="0"/>
              <a:ext cx="7899400" cy="8636000"/>
            </a:xfrm>
            <a:prstGeom prst="rect">
              <a:avLst/>
            </a:prstGeom>
            <a:effectLst/>
          </p:spPr>
        </p:pic>
      </p:grpSp>
      <p:pic>
        <p:nvPicPr>
          <p:cNvPr id="276" name="DocketAlarm_Lockup_Color.jpg" descr="DocketAlarm_Lockup_Color.jpg"/>
          <p:cNvPicPr>
            <a:picLocks noChangeAspect="1"/>
          </p:cNvPicPr>
          <p:nvPr/>
        </p:nvPicPr>
        <p:blipFill>
          <a:blip r:embed="rId8"/>
          <a:stretch>
            <a:fillRect/>
          </a:stretch>
        </p:blipFill>
        <p:spPr>
          <a:xfrm>
            <a:off x="547914" y="453338"/>
            <a:ext cx="4111468" cy="710045"/>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Reminders…"/>
          <p:cNvSpPr txBox="1">
            <a:spLocks noGrp="1"/>
          </p:cNvSpPr>
          <p:nvPr>
            <p:ph type="body" idx="21"/>
          </p:nvPr>
        </p:nvSpPr>
        <p:spPr>
          <a:xfrm>
            <a:off x="1219200" y="8548687"/>
            <a:ext cx="21945602" cy="338397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defTabSz="544830">
              <a:defRPr sz="2904" u="sng" spc="-29">
                <a:latin typeface="Canela Text Bold"/>
                <a:ea typeface="Canela Text Bold"/>
                <a:cs typeface="Canela Text Bold"/>
                <a:sym typeface="Canela Text Bold"/>
              </a:defRPr>
            </a:pPr>
            <a:r>
              <a:t>Reminders</a:t>
            </a:r>
          </a:p>
          <a:p>
            <a:pPr marL="637032" indent="-637032" algn="l" defTabSz="544830">
              <a:buClr>
                <a:srgbClr val="000000"/>
              </a:buClr>
              <a:buSzPct val="100000"/>
              <a:buAutoNum type="arabicPeriod"/>
              <a:defRPr sz="2904" spc="-29">
                <a:latin typeface="Canela Text Bold"/>
                <a:ea typeface="Canela Text Bold"/>
                <a:cs typeface="Canela Text Bold"/>
                <a:sym typeface="Canela Text Bold"/>
              </a:defRPr>
            </a:pPr>
            <a:r>
              <a:t>PACER does not possess expansive filters, however, commercial repositories (Docket Alarm, CourtLink, Docketbird etc.) all possess variations of the filters demoed. </a:t>
            </a:r>
          </a:p>
          <a:p>
            <a:pPr marL="637032" indent="-637032" algn="l" defTabSz="544830">
              <a:buClr>
                <a:srgbClr val="000000"/>
              </a:buClr>
              <a:buSzPct val="100000"/>
              <a:buAutoNum type="arabicPeriod"/>
              <a:defRPr sz="2904" spc="-29">
                <a:latin typeface="Canela Text Bold"/>
                <a:ea typeface="Canela Text Bold"/>
                <a:cs typeface="Canela Text Bold"/>
                <a:sym typeface="Canela Text Bold"/>
              </a:defRPr>
            </a:pPr>
            <a:r>
              <a:t>PACER and most state-maintained docket repositories do not allow for natural language OR boolean operator searches. Searches are limited to specific parts of the docket, e.g. party name, court, docket number, filing date, termination date. </a:t>
            </a:r>
          </a:p>
        </p:txBody>
      </p:sp>
      <p:sp>
        <p:nvSpPr>
          <p:cNvPr id="279" name="Time to Demo: Search Types and Application of Filters"/>
          <p:cNvSpPr txBox="1">
            <a:spLocks noGrp="1"/>
          </p:cNvSpPr>
          <p:nvPr>
            <p:ph type="body" sz="half" idx="1"/>
          </p:nvPr>
        </p:nvSpPr>
        <p:spPr>
          <a:prstGeom prst="rect">
            <a:avLst/>
          </a:prstGeom>
        </p:spPr>
        <p:txBody>
          <a:bodyPr/>
          <a:lstStyle/>
          <a:p>
            <a:r>
              <a:t>Time to Demo: Search Types and Application of Filters</a:t>
            </a:r>
          </a:p>
        </p:txBody>
      </p:sp>
      <p:pic>
        <p:nvPicPr>
          <p:cNvPr id="280" name="DocketAlarm_Lockup_Color.jpg" descr="DocketAlarm_Lockup_Color.jpg"/>
          <p:cNvPicPr>
            <a:picLocks noChangeAspect="1"/>
          </p:cNvPicPr>
          <p:nvPr/>
        </p:nvPicPr>
        <p:blipFill>
          <a:blip r:embed="rId2"/>
          <a:stretch>
            <a:fillRect/>
          </a:stretch>
        </p:blipFill>
        <p:spPr>
          <a:xfrm>
            <a:off x="547914" y="453338"/>
            <a:ext cx="4111468" cy="710045"/>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Advanced Search/Query Builders"/>
          <p:cNvSpPr txBox="1">
            <a:spLocks noGrp="1"/>
          </p:cNvSpPr>
          <p:nvPr>
            <p:ph type="body" sz="half" idx="1"/>
          </p:nvPr>
        </p:nvSpPr>
        <p:spPr>
          <a:prstGeom prst="rect">
            <a:avLst/>
          </a:prstGeom>
        </p:spPr>
        <p:txBody>
          <a:bodyPr/>
          <a:lstStyle/>
          <a:p>
            <a:r>
              <a:t>Advanced Search/Query Builders</a:t>
            </a:r>
          </a:p>
        </p:txBody>
      </p:sp>
      <p:pic>
        <p:nvPicPr>
          <p:cNvPr id="283" name="DocketAlarm_Lockup_Color.jpg" descr="DocketAlarm_Lockup_Color.jpg"/>
          <p:cNvPicPr>
            <a:picLocks noChangeAspect="1"/>
          </p:cNvPicPr>
          <p:nvPr/>
        </p:nvPicPr>
        <p:blipFill>
          <a:blip r:embed="rId2"/>
          <a:stretch>
            <a:fillRect/>
          </a:stretch>
        </p:blipFill>
        <p:spPr>
          <a:xfrm>
            <a:off x="547914" y="453338"/>
            <a:ext cx="4111468" cy="710045"/>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PACER Lacks True Advanced Search Capability, With Advanced Search Simply Adding Filters for Date Range and Region"/>
          <p:cNvSpPr txBox="1"/>
          <p:nvPr/>
        </p:nvSpPr>
        <p:spPr>
          <a:xfrm>
            <a:off x="5934284" y="257236"/>
            <a:ext cx="17915523" cy="15448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a:lvl1pPr>
          </a:lstStyle>
          <a:p>
            <a:r>
              <a:t>PACER Lacks True Advanced Search Capability, With Advanced Search Simply Adding Filters for Date Range and Region </a:t>
            </a:r>
          </a:p>
        </p:txBody>
      </p:sp>
      <p:grpSp>
        <p:nvGrpSpPr>
          <p:cNvPr id="288" name="PACER Advanced Search 1.png"/>
          <p:cNvGrpSpPr/>
          <p:nvPr/>
        </p:nvGrpSpPr>
        <p:grpSpPr>
          <a:xfrm>
            <a:off x="132106" y="2425285"/>
            <a:ext cx="8892916" cy="6098493"/>
            <a:chOff x="0" y="0"/>
            <a:chExt cx="8892914" cy="6098492"/>
          </a:xfrm>
        </p:grpSpPr>
        <p:pic>
          <p:nvPicPr>
            <p:cNvPr id="287" name="PACER Advanced Search 1.png" descr="PACER Advanced Search 1.png"/>
            <p:cNvPicPr>
              <a:picLocks noChangeAspect="1"/>
            </p:cNvPicPr>
            <p:nvPr/>
          </p:nvPicPr>
          <p:blipFill>
            <a:blip r:embed="rId2"/>
            <a:stretch>
              <a:fillRect/>
            </a:stretch>
          </p:blipFill>
          <p:spPr>
            <a:xfrm>
              <a:off x="584200" y="469899"/>
              <a:ext cx="7749915" cy="5006294"/>
            </a:xfrm>
            <a:prstGeom prst="rect">
              <a:avLst/>
            </a:prstGeom>
            <a:ln>
              <a:noFill/>
            </a:ln>
            <a:effectLst/>
          </p:spPr>
        </p:pic>
        <p:pic>
          <p:nvPicPr>
            <p:cNvPr id="286" name="PACER Advanced Search 1.png" descr="PACER Advanced Search 1.png"/>
            <p:cNvPicPr>
              <a:picLocks/>
            </p:cNvPicPr>
            <p:nvPr/>
          </p:nvPicPr>
          <p:blipFill>
            <a:blip r:embed="rId3"/>
            <a:stretch>
              <a:fillRect/>
            </a:stretch>
          </p:blipFill>
          <p:spPr>
            <a:xfrm>
              <a:off x="0" y="-1"/>
              <a:ext cx="8892915" cy="6098494"/>
            </a:xfrm>
            <a:prstGeom prst="rect">
              <a:avLst/>
            </a:prstGeom>
            <a:effectLst/>
          </p:spPr>
        </p:pic>
      </p:grpSp>
      <p:sp>
        <p:nvSpPr>
          <p:cNvPr id="289" name="Line"/>
          <p:cNvSpPr/>
          <p:nvPr/>
        </p:nvSpPr>
        <p:spPr>
          <a:xfrm>
            <a:off x="9638105" y="6017264"/>
            <a:ext cx="2125606" cy="825365"/>
          </a:xfrm>
          <a:prstGeom prst="line">
            <a:avLst/>
          </a:prstGeom>
          <a:ln w="127000">
            <a:solidFill>
              <a:srgbClr val="2219FF"/>
            </a:solidFill>
            <a:miter lim="400000"/>
            <a:tailEnd type="triangle"/>
          </a:ln>
        </p:spPr>
        <p:txBody>
          <a:bodyPr lIns="50800" tIns="50800" rIns="50800" bIns="50800" anchor="ctr"/>
          <a:lstStyle/>
          <a:p>
            <a:endParaRPr/>
          </a:p>
        </p:txBody>
      </p:sp>
      <p:grpSp>
        <p:nvGrpSpPr>
          <p:cNvPr id="292" name="Pacer Advanced Search 2.png"/>
          <p:cNvGrpSpPr/>
          <p:nvPr/>
        </p:nvGrpSpPr>
        <p:grpSpPr>
          <a:xfrm>
            <a:off x="12261597" y="4319730"/>
            <a:ext cx="11898615" cy="8112602"/>
            <a:chOff x="0" y="0"/>
            <a:chExt cx="11898614" cy="8112600"/>
          </a:xfrm>
        </p:grpSpPr>
        <p:pic>
          <p:nvPicPr>
            <p:cNvPr id="291" name="Pacer Advanced Search 2.png" descr="Pacer Advanced Search 2.png"/>
            <p:cNvPicPr>
              <a:picLocks noChangeAspect="1"/>
            </p:cNvPicPr>
            <p:nvPr/>
          </p:nvPicPr>
          <p:blipFill>
            <a:blip r:embed="rId4"/>
            <a:stretch>
              <a:fillRect/>
            </a:stretch>
          </p:blipFill>
          <p:spPr>
            <a:xfrm>
              <a:off x="584200" y="469900"/>
              <a:ext cx="10755615" cy="7020401"/>
            </a:xfrm>
            <a:prstGeom prst="rect">
              <a:avLst/>
            </a:prstGeom>
            <a:ln>
              <a:noFill/>
            </a:ln>
            <a:effectLst/>
          </p:spPr>
        </p:pic>
        <p:pic>
          <p:nvPicPr>
            <p:cNvPr id="290" name="Pacer Advanced Search 2.png" descr="Pacer Advanced Search 2.png"/>
            <p:cNvPicPr>
              <a:picLocks/>
            </p:cNvPicPr>
            <p:nvPr/>
          </p:nvPicPr>
          <p:blipFill>
            <a:blip r:embed="rId5"/>
            <a:stretch>
              <a:fillRect/>
            </a:stretch>
          </p:blipFill>
          <p:spPr>
            <a:xfrm>
              <a:off x="0" y="0"/>
              <a:ext cx="11898615" cy="8112601"/>
            </a:xfrm>
            <a:prstGeom prst="rect">
              <a:avLst/>
            </a:prstGeom>
            <a:effectLst/>
          </p:spPr>
        </p:pic>
      </p:grpSp>
      <p:pic>
        <p:nvPicPr>
          <p:cNvPr id="293" name="DocketAlarm_Lockup_Color.jpg" descr="DocketAlarm_Lockup_Color.jpg"/>
          <p:cNvPicPr>
            <a:picLocks noChangeAspect="1"/>
          </p:cNvPicPr>
          <p:nvPr/>
        </p:nvPicPr>
        <p:blipFill>
          <a:blip r:embed="rId6"/>
          <a:stretch>
            <a:fillRect/>
          </a:stretch>
        </p:blipFill>
        <p:spPr>
          <a:xfrm>
            <a:off x="547914" y="453338"/>
            <a:ext cx="4111468" cy="710045"/>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Housekeeping"/>
          <p:cNvSpPr txBox="1">
            <a:spLocks noGrp="1"/>
          </p:cNvSpPr>
          <p:nvPr>
            <p:ph type="title"/>
          </p:nvPr>
        </p:nvSpPr>
        <p:spPr>
          <a:prstGeom prst="rect">
            <a:avLst/>
          </a:prstGeom>
        </p:spPr>
        <p:txBody>
          <a:bodyPr/>
          <a:lstStyle/>
          <a:p>
            <a:r>
              <a:t>Housekeeping</a:t>
            </a:r>
          </a:p>
        </p:txBody>
      </p:sp>
      <p:pic>
        <p:nvPicPr>
          <p:cNvPr id="157" name="Slide 2- Housekeeping .jpg" descr="Slide 2- Housekeeping .jpg"/>
          <p:cNvPicPr>
            <a:picLocks noGrp="1" noChangeAspect="1"/>
          </p:cNvPicPr>
          <p:nvPr>
            <p:ph type="pic" idx="21"/>
          </p:nvPr>
        </p:nvPicPr>
        <p:blipFill>
          <a:blip r:embed="rId2"/>
          <a:srcRect l="1136" r="1136"/>
          <a:stretch>
            <a:fillRect/>
          </a:stretch>
        </p:blipFill>
        <p:spPr>
          <a:xfrm>
            <a:off x="12192000" y="1270000"/>
            <a:ext cx="10922000" cy="11176000"/>
          </a:xfrm>
          <a:prstGeom prst="rect">
            <a:avLst/>
          </a:prstGeom>
        </p:spPr>
      </p:pic>
      <p:sp>
        <p:nvSpPr>
          <p:cNvPr id="158" name="“You clean the house before one may enter it.”"/>
          <p:cNvSpPr txBox="1">
            <a:spLocks noGrp="1"/>
          </p:cNvSpPr>
          <p:nvPr>
            <p:ph type="body" sz="quarter" idx="1"/>
          </p:nvPr>
        </p:nvSpPr>
        <p:spPr>
          <a:prstGeom prst="rect">
            <a:avLst/>
          </a:prstGeom>
        </p:spPr>
        <p:txBody>
          <a:bodyPr/>
          <a:lstStyle/>
          <a:p>
            <a:r>
              <a:t>“You clean the house before one may enter it.”</a:t>
            </a:r>
          </a:p>
        </p:txBody>
      </p:sp>
      <p:pic>
        <p:nvPicPr>
          <p:cNvPr id="159" name="DocketAlarm_Lockup_Color.jpg" descr="DocketAlarm_Lockup_Color.jpg"/>
          <p:cNvPicPr>
            <a:picLocks noChangeAspect="1"/>
          </p:cNvPicPr>
          <p:nvPr/>
        </p:nvPicPr>
        <p:blipFill>
          <a:blip r:embed="rId3"/>
          <a:stretch>
            <a:fillRect/>
          </a:stretch>
        </p:blipFill>
        <p:spPr>
          <a:xfrm>
            <a:off x="547914" y="453338"/>
            <a:ext cx="4111468" cy="710045"/>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Live Demo: Query Builder/Advanced Search in Commercial Repository"/>
          <p:cNvSpPr txBox="1">
            <a:spLocks noGrp="1"/>
          </p:cNvSpPr>
          <p:nvPr>
            <p:ph type="title"/>
          </p:nvPr>
        </p:nvSpPr>
        <p:spPr>
          <a:xfrm>
            <a:off x="1150824" y="4969411"/>
            <a:ext cx="4207985" cy="3777178"/>
          </a:xfrm>
          <a:prstGeom prst="rect">
            <a:avLst/>
          </a:prstGeom>
        </p:spPr>
        <p:txBody>
          <a:bodyPr/>
          <a:lstStyle>
            <a:lvl1pPr defTabSz="1877567">
              <a:defRPr sz="4235" spc="-42"/>
            </a:lvl1pPr>
          </a:lstStyle>
          <a:p>
            <a:r>
              <a:t>Live Demo: Query Builder/Advanced Search in Commercial Repository</a:t>
            </a:r>
          </a:p>
        </p:txBody>
      </p:sp>
      <p:grpSp>
        <p:nvGrpSpPr>
          <p:cNvPr id="298" name="Query Builder 1.png"/>
          <p:cNvGrpSpPr/>
          <p:nvPr/>
        </p:nvGrpSpPr>
        <p:grpSpPr>
          <a:xfrm>
            <a:off x="6198969" y="109455"/>
            <a:ext cx="17257391" cy="13497090"/>
            <a:chOff x="0" y="0"/>
            <a:chExt cx="17257390" cy="13497089"/>
          </a:xfrm>
        </p:grpSpPr>
        <p:pic>
          <p:nvPicPr>
            <p:cNvPr id="297" name="Query Builder 1.png" descr="Query Builder 1.png"/>
            <p:cNvPicPr>
              <a:picLocks noChangeAspect="1"/>
            </p:cNvPicPr>
            <p:nvPr/>
          </p:nvPicPr>
          <p:blipFill>
            <a:blip r:embed="rId2"/>
            <a:stretch>
              <a:fillRect/>
            </a:stretch>
          </p:blipFill>
          <p:spPr>
            <a:xfrm>
              <a:off x="584200" y="469900"/>
              <a:ext cx="16114391" cy="12404889"/>
            </a:xfrm>
            <a:prstGeom prst="rect">
              <a:avLst/>
            </a:prstGeom>
            <a:ln>
              <a:noFill/>
            </a:ln>
            <a:effectLst/>
          </p:spPr>
        </p:pic>
        <p:pic>
          <p:nvPicPr>
            <p:cNvPr id="296" name="Query Builder 1.png" descr="Query Builder 1.png"/>
            <p:cNvPicPr>
              <a:picLocks/>
            </p:cNvPicPr>
            <p:nvPr/>
          </p:nvPicPr>
          <p:blipFill>
            <a:blip r:embed="rId3"/>
            <a:stretch>
              <a:fillRect/>
            </a:stretch>
          </p:blipFill>
          <p:spPr>
            <a:xfrm>
              <a:off x="0" y="-1"/>
              <a:ext cx="17257391" cy="13497090"/>
            </a:xfrm>
            <a:prstGeom prst="rect">
              <a:avLst/>
            </a:prstGeom>
            <a:effectLst/>
          </p:spPr>
        </p:pic>
      </p:grpSp>
      <p:sp>
        <p:nvSpPr>
          <p:cNvPr id="299" name="Text"/>
          <p:cNvSpPr txBox="1"/>
          <p:nvPr/>
        </p:nvSpPr>
        <p:spPr>
          <a:xfrm>
            <a:off x="11846229" y="6597584"/>
            <a:ext cx="691542" cy="517907"/>
          </a:xfrm>
          <a:prstGeom prst="rect">
            <a:avLst/>
          </a:prstGeom>
          <a:ln w="12700">
            <a:miter lim="400000"/>
          </a:ln>
        </p:spPr>
        <p:txBody>
          <a:bodyPr wrap="none" lIns="50800" tIns="50800" rIns="50800" bIns="50800" anchor="ctr">
            <a:spAutoFit/>
          </a:bodyPr>
          <a:lstStyle/>
          <a:p>
            <a:pPr>
              <a:defRPr sz="2200"/>
            </a:pPr>
            <a:endParaRPr/>
          </a:p>
        </p:txBody>
      </p:sp>
      <p:pic>
        <p:nvPicPr>
          <p:cNvPr id="300" name="DocketAlarm_Lockup_Color.jpg" descr="DocketAlarm_Lockup_Color.jpg"/>
          <p:cNvPicPr>
            <a:picLocks noChangeAspect="1"/>
          </p:cNvPicPr>
          <p:nvPr/>
        </p:nvPicPr>
        <p:blipFill>
          <a:blip r:embed="rId4"/>
          <a:stretch>
            <a:fillRect/>
          </a:stretch>
        </p:blipFill>
        <p:spPr>
          <a:xfrm>
            <a:off x="547914" y="453338"/>
            <a:ext cx="4111468" cy="710045"/>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earching by Docket Number"/>
          <p:cNvSpPr txBox="1">
            <a:spLocks noGrp="1"/>
          </p:cNvSpPr>
          <p:nvPr>
            <p:ph type="title"/>
          </p:nvPr>
        </p:nvSpPr>
        <p:spPr>
          <a:xfrm>
            <a:off x="1219200" y="2529786"/>
            <a:ext cx="9753600" cy="1600201"/>
          </a:xfrm>
          <a:prstGeom prst="rect">
            <a:avLst/>
          </a:prstGeom>
        </p:spPr>
        <p:txBody>
          <a:bodyPr/>
          <a:lstStyle>
            <a:lvl1pPr defTabSz="1706879">
              <a:defRPr sz="5880" spc="-58"/>
            </a:lvl1pPr>
          </a:lstStyle>
          <a:p>
            <a:r>
              <a:t>Searching by Docket Number </a:t>
            </a:r>
          </a:p>
        </p:txBody>
      </p:sp>
      <p:sp>
        <p:nvSpPr>
          <p:cNvPr id="303" name="You can search in PACER and commercial repositories using the Docket Number.…"/>
          <p:cNvSpPr txBox="1">
            <a:spLocks noGrp="1"/>
          </p:cNvSpPr>
          <p:nvPr>
            <p:ph type="body" sz="half" idx="1"/>
          </p:nvPr>
        </p:nvSpPr>
        <p:spPr>
          <a:xfrm>
            <a:off x="1217215" y="4000847"/>
            <a:ext cx="9757570" cy="8384680"/>
          </a:xfrm>
          <a:prstGeom prst="rect">
            <a:avLst/>
          </a:prstGeom>
        </p:spPr>
        <p:txBody>
          <a:bodyPr/>
          <a:lstStyle/>
          <a:p>
            <a:r>
              <a:t>You can search in PACER and commercial repositories using the Docket Number. </a:t>
            </a:r>
          </a:p>
          <a:p>
            <a:pPr lvl="1"/>
            <a:r>
              <a:t>Docket number and case number are the same thing, though the case number usually includes the judge/magistrates initials at the end. </a:t>
            </a:r>
          </a:p>
          <a:p>
            <a:pPr lvl="2"/>
            <a:r>
              <a:t>You need not include the judge’s initials when doing a docket number search. </a:t>
            </a:r>
          </a:p>
        </p:txBody>
      </p:sp>
      <p:grpSp>
        <p:nvGrpSpPr>
          <p:cNvPr id="308" name="Group"/>
          <p:cNvGrpSpPr/>
          <p:nvPr/>
        </p:nvGrpSpPr>
        <p:grpSpPr>
          <a:xfrm>
            <a:off x="11721756" y="3507185"/>
            <a:ext cx="11867639" cy="8182552"/>
            <a:chOff x="0" y="-469899"/>
            <a:chExt cx="11867638" cy="8182551"/>
          </a:xfrm>
        </p:grpSpPr>
        <p:grpSp>
          <p:nvGrpSpPr>
            <p:cNvPr id="306" name="Where to Find the Docket Number.png"/>
            <p:cNvGrpSpPr/>
            <p:nvPr/>
          </p:nvGrpSpPr>
          <p:grpSpPr>
            <a:xfrm>
              <a:off x="0" y="-469900"/>
              <a:ext cx="11867638" cy="6701630"/>
              <a:chOff x="0" y="0"/>
              <a:chExt cx="11867637" cy="6701629"/>
            </a:xfrm>
          </p:grpSpPr>
          <p:pic>
            <p:nvPicPr>
              <p:cNvPr id="305" name="Where to Find the Docket Number.png" descr="Where to Find the Docket Number.png"/>
              <p:cNvPicPr>
                <a:picLocks noChangeAspect="1"/>
              </p:cNvPicPr>
              <p:nvPr/>
            </p:nvPicPr>
            <p:blipFill>
              <a:blip r:embed="rId2"/>
              <a:stretch>
                <a:fillRect/>
              </a:stretch>
            </p:blipFill>
            <p:spPr>
              <a:xfrm>
                <a:off x="584200" y="469900"/>
                <a:ext cx="10724638" cy="5609431"/>
              </a:xfrm>
              <a:prstGeom prst="rect">
                <a:avLst/>
              </a:prstGeom>
              <a:ln>
                <a:noFill/>
              </a:ln>
              <a:effectLst/>
            </p:spPr>
          </p:pic>
          <p:pic>
            <p:nvPicPr>
              <p:cNvPr id="304" name="Where to Find the Docket Number.png" descr="Where to Find the Docket Number.png"/>
              <p:cNvPicPr>
                <a:picLocks/>
              </p:cNvPicPr>
              <p:nvPr/>
            </p:nvPicPr>
            <p:blipFill>
              <a:blip r:embed="rId3"/>
              <a:stretch>
                <a:fillRect/>
              </a:stretch>
            </p:blipFill>
            <p:spPr>
              <a:xfrm>
                <a:off x="0" y="0"/>
                <a:ext cx="11867638" cy="6701630"/>
              </a:xfrm>
              <a:prstGeom prst="rect">
                <a:avLst/>
              </a:prstGeom>
              <a:effectLst/>
            </p:spPr>
          </p:pic>
        </p:grpSp>
        <p:sp>
          <p:nvSpPr>
            <p:cNvPr id="307" name="Caption"/>
            <p:cNvSpPr/>
            <p:nvPr/>
          </p:nvSpPr>
          <p:spPr>
            <a:xfrm>
              <a:off x="0" y="6333330"/>
              <a:ext cx="11867639" cy="1379322"/>
            </a:xfrm>
            <a:prstGeom prst="roundRect">
              <a:avLst>
                <a:gd name="adj" fmla="val 0"/>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r>
                <a:t>When a document is electronically filed, as with filings in federal dockets, the case number is at the top, with the docket number to the right center of the cover page of the filing. </a:t>
              </a:r>
            </a:p>
          </p:txBody>
        </p:sp>
      </p:grpSp>
      <p:pic>
        <p:nvPicPr>
          <p:cNvPr id="309" name="DocketAlarm_Lockup_Color.jpg" descr="DocketAlarm_Lockup_Color.jpg"/>
          <p:cNvPicPr>
            <a:picLocks noChangeAspect="1"/>
          </p:cNvPicPr>
          <p:nvPr/>
        </p:nvPicPr>
        <p:blipFill>
          <a:blip r:embed="rId4"/>
          <a:stretch>
            <a:fillRect/>
          </a:stretch>
        </p:blipFill>
        <p:spPr>
          <a:xfrm>
            <a:off x="547914" y="453338"/>
            <a:ext cx="4111468" cy="710045"/>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1:19-cv-06772-DLC"/>
          <p:cNvSpPr txBox="1">
            <a:spLocks noGrp="1"/>
          </p:cNvSpPr>
          <p:nvPr>
            <p:ph type="body" sz="half" idx="1"/>
          </p:nvPr>
        </p:nvSpPr>
        <p:spPr>
          <a:xfrm>
            <a:off x="1219200" y="4204280"/>
            <a:ext cx="21945600" cy="4269708"/>
          </a:xfrm>
          <a:prstGeom prst="rect">
            <a:avLst/>
          </a:prstGeom>
        </p:spPr>
        <p:txBody>
          <a:bodyPr anchor="ctr"/>
          <a:lstStyle>
            <a:lvl1pPr>
              <a:defRPr sz="12800" spc="-128"/>
            </a:lvl1pPr>
          </a:lstStyle>
          <a:p>
            <a:r>
              <a:t>1:19-cv-06772-DLC</a:t>
            </a:r>
          </a:p>
        </p:txBody>
      </p:sp>
      <p:sp>
        <p:nvSpPr>
          <p:cNvPr id="312" name="Quote Bubble"/>
          <p:cNvSpPr/>
          <p:nvPr/>
        </p:nvSpPr>
        <p:spPr>
          <a:xfrm>
            <a:off x="12584188" y="3943125"/>
            <a:ext cx="4514346" cy="1501399"/>
          </a:xfrm>
          <a:prstGeom prst="wedgeEllipseCallout">
            <a:avLst>
              <a:gd name="adj1" fmla="val -49775"/>
              <a:gd name="adj2" fmla="val 60827"/>
            </a:avLst>
          </a:prstGeom>
          <a:solidFill>
            <a:srgbClr val="000000"/>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313" name="Filed Case No. 6772 in 2019"/>
          <p:cNvSpPr txBox="1"/>
          <p:nvPr/>
        </p:nvSpPr>
        <p:spPr>
          <a:xfrm>
            <a:off x="12934281" y="4497298"/>
            <a:ext cx="3814268"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Filed Case No. 6772 in 2019</a:t>
            </a:r>
          </a:p>
        </p:txBody>
      </p:sp>
      <p:sp>
        <p:nvSpPr>
          <p:cNvPr id="314" name="Year e.g. 2019"/>
          <p:cNvSpPr/>
          <p:nvPr/>
        </p:nvSpPr>
        <p:spPr>
          <a:xfrm>
            <a:off x="7318100" y="3943125"/>
            <a:ext cx="3436436" cy="1501464"/>
          </a:xfrm>
          <a:prstGeom prst="wedgeEllipseCallout">
            <a:avLst>
              <a:gd name="adj1" fmla="val -49704"/>
              <a:gd name="adj2" fmla="val 60827"/>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3200">
                <a:solidFill>
                  <a:srgbClr val="FFFFFF"/>
                </a:solidFill>
              </a:defRPr>
            </a:lvl1pPr>
          </a:lstStyle>
          <a:p>
            <a:r>
              <a:t>Year e.g. 2019</a:t>
            </a:r>
          </a:p>
        </p:txBody>
      </p:sp>
      <p:sp>
        <p:nvSpPr>
          <p:cNvPr id="315" name="Quote Bubble"/>
          <p:cNvSpPr/>
          <p:nvPr/>
        </p:nvSpPr>
        <p:spPr>
          <a:xfrm rot="10800000" flipH="1">
            <a:off x="9130776" y="7456386"/>
            <a:ext cx="3605911" cy="2276561"/>
          </a:xfrm>
          <a:prstGeom prst="wedgeEllipseCallout">
            <a:avLst>
              <a:gd name="adj1" fmla="val -49396"/>
              <a:gd name="adj2" fmla="val 65304"/>
            </a:avLst>
          </a:prstGeom>
          <a:solidFill>
            <a:srgbClr val="000000"/>
          </a:solidFill>
          <a:ln w="12700">
            <a:miter lim="400000"/>
          </a:ln>
        </p:spPr>
        <p:txBody>
          <a:bodyPr lIns="50800" tIns="50800" rIns="50800" bIns="50800" anchor="ctr"/>
          <a:lstStyle/>
          <a:p>
            <a:pPr defTabSz="1130300">
              <a:lnSpc>
                <a:spcPct val="100000"/>
              </a:lnSpc>
              <a:defRPr sz="3200">
                <a:solidFill>
                  <a:srgbClr val="FFFFFF"/>
                </a:solidFill>
                <a:latin typeface="Baskerville"/>
                <a:ea typeface="Baskerville"/>
                <a:cs typeface="Baskerville"/>
                <a:sym typeface="Baskerville"/>
              </a:defRPr>
            </a:pPr>
            <a:endParaRPr/>
          </a:p>
        </p:txBody>
      </p:sp>
      <p:sp>
        <p:nvSpPr>
          <p:cNvPr id="316" name="CV: Civil Action…"/>
          <p:cNvSpPr txBox="1"/>
          <p:nvPr/>
        </p:nvSpPr>
        <p:spPr>
          <a:xfrm>
            <a:off x="9605460" y="8132480"/>
            <a:ext cx="2656638" cy="967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rgbClr val="FFFFFF"/>
                </a:solidFill>
              </a:defRPr>
            </a:pPr>
            <a:r>
              <a:t>CV: Civil Action</a:t>
            </a:r>
          </a:p>
          <a:p>
            <a:pPr>
              <a:defRPr>
                <a:solidFill>
                  <a:srgbClr val="FFFFFF"/>
                </a:solidFill>
              </a:defRPr>
            </a:pPr>
            <a:r>
              <a:t>CR: Criminal Case</a:t>
            </a:r>
          </a:p>
        </p:txBody>
      </p:sp>
      <p:sp>
        <p:nvSpPr>
          <p:cNvPr id="317" name="Callout"/>
          <p:cNvSpPr/>
          <p:nvPr/>
        </p:nvSpPr>
        <p:spPr>
          <a:xfrm flipH="1">
            <a:off x="1805367" y="5068423"/>
            <a:ext cx="3503216" cy="2561830"/>
          </a:xfrm>
          <a:custGeom>
            <a:avLst/>
            <a:gdLst/>
            <a:ahLst/>
            <a:cxnLst>
              <a:cxn ang="0">
                <a:pos x="wd2" y="hd2"/>
              </a:cxn>
              <a:cxn ang="5400000">
                <a:pos x="wd2" y="hd2"/>
              </a:cxn>
              <a:cxn ang="10800000">
                <a:pos x="wd2" y="hd2"/>
              </a:cxn>
              <a:cxn ang="16200000">
                <a:pos x="wd2" y="hd2"/>
              </a:cxn>
            </a:cxnLst>
            <a:rect l="0" t="0" r="r" b="b"/>
            <a:pathLst>
              <a:path w="21600" h="21600" extrusionOk="0">
                <a:moveTo>
                  <a:pt x="3950" y="0"/>
                </a:moveTo>
                <a:cubicBezTo>
                  <a:pt x="3513" y="0"/>
                  <a:pt x="3159" y="484"/>
                  <a:pt x="3159" y="1081"/>
                </a:cubicBezTo>
                <a:lnTo>
                  <a:pt x="3159" y="8640"/>
                </a:lnTo>
                <a:lnTo>
                  <a:pt x="0" y="10798"/>
                </a:lnTo>
                <a:lnTo>
                  <a:pt x="3159" y="12960"/>
                </a:lnTo>
                <a:lnTo>
                  <a:pt x="3159" y="20519"/>
                </a:lnTo>
                <a:cubicBezTo>
                  <a:pt x="3159" y="21116"/>
                  <a:pt x="3513" y="21600"/>
                  <a:pt x="3950" y="21600"/>
                </a:cubicBezTo>
                <a:lnTo>
                  <a:pt x="20810" y="21600"/>
                </a:lnTo>
                <a:cubicBezTo>
                  <a:pt x="21246" y="21600"/>
                  <a:pt x="21600" y="21116"/>
                  <a:pt x="21600" y="20519"/>
                </a:cubicBezTo>
                <a:lnTo>
                  <a:pt x="21600" y="1081"/>
                </a:lnTo>
                <a:cubicBezTo>
                  <a:pt x="21600" y="484"/>
                  <a:pt x="21246" y="0"/>
                  <a:pt x="20810" y="0"/>
                </a:cubicBezTo>
                <a:lnTo>
                  <a:pt x="3950" y="0"/>
                </a:lnTo>
                <a:close/>
              </a:path>
            </a:pathLst>
          </a:custGeom>
          <a:solidFill>
            <a:srgbClr val="000000"/>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318" name="Filing location."/>
          <p:cNvSpPr txBox="1"/>
          <p:nvPr/>
        </p:nvSpPr>
        <p:spPr>
          <a:xfrm>
            <a:off x="1813306" y="5995770"/>
            <a:ext cx="2972513" cy="707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solidFill>
                  <a:srgbClr val="FFFFFF"/>
                </a:solidFill>
              </a:defRPr>
            </a:lvl1pPr>
          </a:lstStyle>
          <a:p>
            <a:r>
              <a:t>Filing location. </a:t>
            </a:r>
          </a:p>
        </p:txBody>
      </p:sp>
      <p:sp>
        <p:nvSpPr>
          <p:cNvPr id="319" name="Initials of assigned judge, e.g. Judge Denise L. Cote"/>
          <p:cNvSpPr/>
          <p:nvPr/>
        </p:nvSpPr>
        <p:spPr>
          <a:xfrm>
            <a:off x="19033627" y="5141950"/>
            <a:ext cx="4392555" cy="1804950"/>
          </a:xfrm>
          <a:custGeom>
            <a:avLst/>
            <a:gdLst/>
            <a:ahLst/>
            <a:cxnLst>
              <a:cxn ang="0">
                <a:pos x="wd2" y="hd2"/>
              </a:cxn>
              <a:cxn ang="5400000">
                <a:pos x="wd2" y="hd2"/>
              </a:cxn>
              <a:cxn ang="10800000">
                <a:pos x="wd2" y="hd2"/>
              </a:cxn>
              <a:cxn ang="16200000">
                <a:pos x="wd2" y="hd2"/>
              </a:cxn>
            </a:cxnLst>
            <a:rect l="0" t="0" r="r" b="b"/>
            <a:pathLst>
              <a:path w="21600" h="21600" extrusionOk="0">
                <a:moveTo>
                  <a:pt x="4184" y="0"/>
                </a:moveTo>
                <a:cubicBezTo>
                  <a:pt x="3722" y="0"/>
                  <a:pt x="3347" y="456"/>
                  <a:pt x="3347" y="1019"/>
                </a:cubicBezTo>
                <a:lnTo>
                  <a:pt x="3347" y="8149"/>
                </a:lnTo>
                <a:lnTo>
                  <a:pt x="0" y="10186"/>
                </a:lnTo>
                <a:lnTo>
                  <a:pt x="3347" y="12223"/>
                </a:lnTo>
                <a:lnTo>
                  <a:pt x="3347" y="20581"/>
                </a:lnTo>
                <a:cubicBezTo>
                  <a:pt x="3347" y="21144"/>
                  <a:pt x="3722" y="21600"/>
                  <a:pt x="4184" y="21600"/>
                </a:cubicBezTo>
                <a:lnTo>
                  <a:pt x="20763" y="21600"/>
                </a:lnTo>
                <a:cubicBezTo>
                  <a:pt x="21225" y="21600"/>
                  <a:pt x="21600" y="21144"/>
                  <a:pt x="21600" y="20581"/>
                </a:cubicBezTo>
                <a:lnTo>
                  <a:pt x="21600" y="1019"/>
                </a:lnTo>
                <a:cubicBezTo>
                  <a:pt x="21600" y="456"/>
                  <a:pt x="21225" y="0"/>
                  <a:pt x="20763" y="0"/>
                </a:cubicBezTo>
                <a:lnTo>
                  <a:pt x="4184" y="0"/>
                </a:lnTo>
                <a:close/>
              </a:path>
            </a:pathLst>
          </a:cu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3200">
                <a:solidFill>
                  <a:srgbClr val="FFFFFF"/>
                </a:solidFill>
              </a:defRPr>
            </a:lvl1pPr>
          </a:lstStyle>
          <a:p>
            <a:endParaRPr dirty="0"/>
          </a:p>
        </p:txBody>
      </p:sp>
      <p:sp>
        <p:nvSpPr>
          <p:cNvPr id="320" name="Format of Docket Number"/>
          <p:cNvSpPr txBox="1"/>
          <p:nvPr/>
        </p:nvSpPr>
        <p:spPr>
          <a:xfrm>
            <a:off x="6333220" y="738501"/>
            <a:ext cx="12700408" cy="17038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8400">
                <a:latin typeface="+mn-lt"/>
                <a:ea typeface="+mn-ea"/>
                <a:cs typeface="+mn-cs"/>
                <a:sym typeface="Canela Bold"/>
              </a:defRPr>
            </a:lvl1pPr>
          </a:lstStyle>
          <a:p>
            <a:r>
              <a:t>Format of Docket Number</a:t>
            </a:r>
          </a:p>
        </p:txBody>
      </p:sp>
      <p:pic>
        <p:nvPicPr>
          <p:cNvPr id="321" name="DocketAlarm_Lockup_Color.jpg" descr="DocketAlarm_Lockup_Color.jpg"/>
          <p:cNvPicPr>
            <a:picLocks noChangeAspect="1"/>
          </p:cNvPicPr>
          <p:nvPr/>
        </p:nvPicPr>
        <p:blipFill>
          <a:blip r:embed="rId2"/>
          <a:stretch>
            <a:fillRect/>
          </a:stretch>
        </p:blipFill>
        <p:spPr>
          <a:xfrm>
            <a:off x="547914" y="453338"/>
            <a:ext cx="4111468" cy="710045"/>
          </a:xfrm>
          <a:prstGeom prst="rect">
            <a:avLst/>
          </a:prstGeom>
          <a:ln w="12700">
            <a:miter lim="400000"/>
          </a:ln>
        </p:spPr>
      </p:pic>
      <p:sp>
        <p:nvSpPr>
          <p:cNvPr id="2" name="TextBox 1">
            <a:extLst>
              <a:ext uri="{FF2B5EF4-FFF2-40B4-BE49-F238E27FC236}">
                <a16:creationId xmlns:a16="http://schemas.microsoft.com/office/drawing/2014/main" id="{19D82EE6-9C20-1B41-A58E-5822B4D6947B}"/>
              </a:ext>
            </a:extLst>
          </p:cNvPr>
          <p:cNvSpPr txBox="1"/>
          <p:nvPr/>
        </p:nvSpPr>
        <p:spPr>
          <a:xfrm>
            <a:off x="20193000" y="5826930"/>
            <a:ext cx="2277063" cy="4349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400" rtl="0" fontAlgn="auto" latinLnBrk="0" hangingPunct="0">
              <a:lnSpc>
                <a:spcPct val="9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Canela Text Regular"/>
                <a:ea typeface="Canela Text Regular"/>
                <a:cs typeface="Canela Text Regular"/>
                <a:sym typeface="Canela Text Regular"/>
              </a:rPr>
              <a:t>Judge’s Initials</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How to Search Docket Via Docket Number"/>
          <p:cNvSpPr txBox="1">
            <a:spLocks noGrp="1"/>
          </p:cNvSpPr>
          <p:nvPr>
            <p:ph type="title"/>
          </p:nvPr>
        </p:nvSpPr>
        <p:spPr>
          <a:xfrm>
            <a:off x="7304413" y="680966"/>
            <a:ext cx="10537174" cy="1600201"/>
          </a:xfrm>
          <a:prstGeom prst="rect">
            <a:avLst/>
          </a:prstGeom>
        </p:spPr>
        <p:txBody>
          <a:bodyPr/>
          <a:lstStyle>
            <a:lvl1pPr defTabSz="1267967">
              <a:defRPr sz="4368" spc="-43"/>
            </a:lvl1pPr>
          </a:lstStyle>
          <a:p>
            <a:r>
              <a:t>How to Search Docket Via Docket Number</a:t>
            </a:r>
          </a:p>
        </p:txBody>
      </p:sp>
      <p:sp>
        <p:nvSpPr>
          <p:cNvPr id="324" name="Enter the entire docket number, minus the assigned judge’s initials.…"/>
          <p:cNvSpPr txBox="1">
            <a:spLocks noGrp="1"/>
          </p:cNvSpPr>
          <p:nvPr>
            <p:ph type="body" sz="quarter" idx="1"/>
          </p:nvPr>
        </p:nvSpPr>
        <p:spPr>
          <a:xfrm>
            <a:off x="990353" y="2759624"/>
            <a:ext cx="6589822" cy="9058377"/>
          </a:xfrm>
          <a:prstGeom prst="rect">
            <a:avLst/>
          </a:prstGeom>
        </p:spPr>
        <p:txBody>
          <a:bodyPr/>
          <a:lstStyle/>
          <a:p>
            <a:r>
              <a:t>Enter the entire docket number, minus the assigned judge’s initials. </a:t>
            </a:r>
          </a:p>
          <a:p>
            <a:r>
              <a:t>For the previous slide, this means search using 1:19-cv-06772</a:t>
            </a:r>
          </a:p>
          <a:p>
            <a:r>
              <a:t>Tip: Narrow your search by court first, as multiple courts follow the same numbering model for dockets. </a:t>
            </a:r>
          </a:p>
        </p:txBody>
      </p:sp>
      <p:grpSp>
        <p:nvGrpSpPr>
          <p:cNvPr id="327" name="Docket Number Search 1.png"/>
          <p:cNvGrpSpPr/>
          <p:nvPr/>
        </p:nvGrpSpPr>
        <p:grpSpPr>
          <a:xfrm>
            <a:off x="8119259" y="1684267"/>
            <a:ext cx="15709647" cy="11751127"/>
            <a:chOff x="0" y="0"/>
            <a:chExt cx="15709645" cy="11751126"/>
          </a:xfrm>
        </p:grpSpPr>
        <p:pic>
          <p:nvPicPr>
            <p:cNvPr id="326" name="Docket Number Search 1.png" descr="Docket Number Search 1.png"/>
            <p:cNvPicPr>
              <a:picLocks noChangeAspect="1"/>
            </p:cNvPicPr>
            <p:nvPr/>
          </p:nvPicPr>
          <p:blipFill>
            <a:blip r:embed="rId2"/>
            <a:stretch>
              <a:fillRect/>
            </a:stretch>
          </p:blipFill>
          <p:spPr>
            <a:xfrm>
              <a:off x="584200" y="469900"/>
              <a:ext cx="14566646" cy="10658927"/>
            </a:xfrm>
            <a:prstGeom prst="rect">
              <a:avLst/>
            </a:prstGeom>
            <a:ln>
              <a:noFill/>
            </a:ln>
            <a:effectLst/>
          </p:spPr>
        </p:pic>
        <p:pic>
          <p:nvPicPr>
            <p:cNvPr id="325" name="Docket Number Search 1.png" descr="Docket Number Search 1.png"/>
            <p:cNvPicPr>
              <a:picLocks/>
            </p:cNvPicPr>
            <p:nvPr/>
          </p:nvPicPr>
          <p:blipFill>
            <a:blip r:embed="rId3"/>
            <a:stretch>
              <a:fillRect/>
            </a:stretch>
          </p:blipFill>
          <p:spPr>
            <a:xfrm>
              <a:off x="0" y="0"/>
              <a:ext cx="15709646" cy="11751127"/>
            </a:xfrm>
            <a:prstGeom prst="rect">
              <a:avLst/>
            </a:prstGeom>
            <a:effectLst/>
          </p:spPr>
        </p:pic>
      </p:grpSp>
      <p:pic>
        <p:nvPicPr>
          <p:cNvPr id="328" name="DocketAlarm_Lockup_Color.jpg" descr="DocketAlarm_Lockup_Color.jpg"/>
          <p:cNvPicPr>
            <a:picLocks noChangeAspect="1"/>
          </p:cNvPicPr>
          <p:nvPr/>
        </p:nvPicPr>
        <p:blipFill>
          <a:blip r:embed="rId4"/>
          <a:stretch>
            <a:fillRect/>
          </a:stretch>
        </p:blipFill>
        <p:spPr>
          <a:xfrm>
            <a:off x="547914" y="453338"/>
            <a:ext cx="4111468" cy="710045"/>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If using PACER, you must know the party names in addition to the docket number, as the national index has no court filter like commercial repositories.…"/>
          <p:cNvSpPr txBox="1">
            <a:spLocks noGrp="1"/>
          </p:cNvSpPr>
          <p:nvPr>
            <p:ph type="title"/>
          </p:nvPr>
        </p:nvSpPr>
        <p:spPr>
          <a:xfrm>
            <a:off x="5366785" y="-516349"/>
            <a:ext cx="14280433" cy="4690164"/>
          </a:xfrm>
          <a:prstGeom prst="rect">
            <a:avLst/>
          </a:prstGeom>
        </p:spPr>
        <p:txBody>
          <a:bodyPr/>
          <a:lstStyle/>
          <a:p>
            <a:pPr defTabSz="1414272">
              <a:defRPr sz="4871" spc="-48"/>
            </a:pPr>
            <a:r>
              <a:t>If using PACER, you must know the party names in addition to the docket number, as the national index has no court filter like commercial repositories. </a:t>
            </a:r>
          </a:p>
          <a:p>
            <a:pPr defTabSz="1414272">
              <a:defRPr sz="4871" spc="-48"/>
            </a:pPr>
            <a:endParaRPr/>
          </a:p>
          <a:p>
            <a:pPr defTabSz="1414272">
              <a:defRPr sz="4871" spc="-48"/>
            </a:pPr>
            <a:r>
              <a:t>“Who did I sue again?”</a:t>
            </a:r>
          </a:p>
        </p:txBody>
      </p:sp>
      <p:grpSp>
        <p:nvGrpSpPr>
          <p:cNvPr id="333" name="Docket Number Search 2.png"/>
          <p:cNvGrpSpPr/>
          <p:nvPr/>
        </p:nvGrpSpPr>
        <p:grpSpPr>
          <a:xfrm>
            <a:off x="2886112" y="4375588"/>
            <a:ext cx="18611776" cy="9235827"/>
            <a:chOff x="0" y="0"/>
            <a:chExt cx="18611774" cy="9235825"/>
          </a:xfrm>
        </p:grpSpPr>
        <p:pic>
          <p:nvPicPr>
            <p:cNvPr id="332" name="Docket Number Search 2.png" descr="Docket Number Search 2.png"/>
            <p:cNvPicPr>
              <a:picLocks noChangeAspect="1"/>
            </p:cNvPicPr>
            <p:nvPr/>
          </p:nvPicPr>
          <p:blipFill>
            <a:blip r:embed="rId2"/>
            <a:stretch>
              <a:fillRect/>
            </a:stretch>
          </p:blipFill>
          <p:spPr>
            <a:xfrm>
              <a:off x="584200" y="469900"/>
              <a:ext cx="17468775" cy="8143626"/>
            </a:xfrm>
            <a:prstGeom prst="rect">
              <a:avLst/>
            </a:prstGeom>
            <a:ln>
              <a:noFill/>
            </a:ln>
            <a:effectLst/>
          </p:spPr>
        </p:pic>
        <p:pic>
          <p:nvPicPr>
            <p:cNvPr id="331" name="Docket Number Search 2.png" descr="Docket Number Search 2.png"/>
            <p:cNvPicPr>
              <a:picLocks/>
            </p:cNvPicPr>
            <p:nvPr/>
          </p:nvPicPr>
          <p:blipFill>
            <a:blip r:embed="rId3"/>
            <a:stretch>
              <a:fillRect/>
            </a:stretch>
          </p:blipFill>
          <p:spPr>
            <a:xfrm>
              <a:off x="0" y="0"/>
              <a:ext cx="18611775" cy="9235826"/>
            </a:xfrm>
            <a:prstGeom prst="rect">
              <a:avLst/>
            </a:prstGeom>
            <a:effectLst/>
          </p:spPr>
        </p:pic>
      </p:grpSp>
      <p:pic>
        <p:nvPicPr>
          <p:cNvPr id="334" name="DocketAlarm_Lockup_Color.jpg" descr="DocketAlarm_Lockup_Color.jpg"/>
          <p:cNvPicPr>
            <a:picLocks noChangeAspect="1"/>
          </p:cNvPicPr>
          <p:nvPr/>
        </p:nvPicPr>
        <p:blipFill>
          <a:blip r:embed="rId4"/>
          <a:stretch>
            <a:fillRect/>
          </a:stretch>
        </p:blipFill>
        <p:spPr>
          <a:xfrm>
            <a:off x="547914" y="453338"/>
            <a:ext cx="4111468" cy="710045"/>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Locating Docket Documents"/>
          <p:cNvSpPr txBox="1">
            <a:spLocks noGrp="1"/>
          </p:cNvSpPr>
          <p:nvPr>
            <p:ph type="title"/>
          </p:nvPr>
        </p:nvSpPr>
        <p:spPr>
          <a:prstGeom prst="rect">
            <a:avLst/>
          </a:prstGeom>
        </p:spPr>
        <p:txBody>
          <a:bodyPr/>
          <a:lstStyle/>
          <a:p>
            <a:r>
              <a:t>Locating Docket Documents  </a:t>
            </a:r>
          </a:p>
        </p:txBody>
      </p:sp>
      <p:pic>
        <p:nvPicPr>
          <p:cNvPr id="337" name="DocketAlarm_Lockup_Color.jpg" descr="DocketAlarm_Lockup_Color.jpg"/>
          <p:cNvPicPr>
            <a:picLocks noChangeAspect="1"/>
          </p:cNvPicPr>
          <p:nvPr/>
        </p:nvPicPr>
        <p:blipFill>
          <a:blip r:embed="rId2"/>
          <a:stretch>
            <a:fillRect/>
          </a:stretch>
        </p:blipFill>
        <p:spPr>
          <a:xfrm>
            <a:off x="547914" y="453338"/>
            <a:ext cx="4111468" cy="710045"/>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Option One: PACER"/>
          <p:cNvSpPr txBox="1">
            <a:spLocks noGrp="1"/>
          </p:cNvSpPr>
          <p:nvPr>
            <p:ph type="title"/>
          </p:nvPr>
        </p:nvSpPr>
        <p:spPr>
          <a:xfrm>
            <a:off x="7313331" y="-106618"/>
            <a:ext cx="9757338" cy="2540001"/>
          </a:xfrm>
          <a:prstGeom prst="rect">
            <a:avLst/>
          </a:prstGeom>
        </p:spPr>
        <p:txBody>
          <a:bodyPr/>
          <a:lstStyle/>
          <a:p>
            <a:r>
              <a:rPr dirty="0"/>
              <a:t>Option One: PACER</a:t>
            </a:r>
          </a:p>
        </p:txBody>
      </p:sp>
      <p:sp>
        <p:nvSpPr>
          <p:cNvPr id="340" name="1. Locate the docket sheet of your choosing.…"/>
          <p:cNvSpPr txBox="1">
            <a:spLocks noGrp="1"/>
          </p:cNvSpPr>
          <p:nvPr>
            <p:ph type="body" sz="quarter" idx="1"/>
          </p:nvPr>
        </p:nvSpPr>
        <p:spPr>
          <a:xfrm>
            <a:off x="491928" y="4898561"/>
            <a:ext cx="9753601" cy="5416551"/>
          </a:xfrm>
          <a:prstGeom prst="rect">
            <a:avLst/>
          </a:prstGeom>
        </p:spPr>
        <p:txBody>
          <a:bodyPr/>
          <a:lstStyle/>
          <a:p>
            <a:r>
              <a:t>1. Locate the docket sheet of your choosing. </a:t>
            </a:r>
          </a:p>
          <a:p>
            <a:r>
              <a:t>2. Click the case number to open. </a:t>
            </a:r>
          </a:p>
          <a:p>
            <a:r>
              <a:t>3. Select “History/Documents.”</a:t>
            </a:r>
          </a:p>
        </p:txBody>
      </p:sp>
      <p:grpSp>
        <p:nvGrpSpPr>
          <p:cNvPr id="343" name="docket number search 3.png"/>
          <p:cNvGrpSpPr/>
          <p:nvPr/>
        </p:nvGrpSpPr>
        <p:grpSpPr>
          <a:xfrm>
            <a:off x="11221397" y="2617240"/>
            <a:ext cx="12140867" cy="8481520"/>
            <a:chOff x="0" y="0"/>
            <a:chExt cx="12140866" cy="8481518"/>
          </a:xfrm>
        </p:grpSpPr>
        <p:pic>
          <p:nvPicPr>
            <p:cNvPr id="342" name="docket number search 3.png" descr="docket number search 3.png"/>
            <p:cNvPicPr>
              <a:picLocks noChangeAspect="1"/>
            </p:cNvPicPr>
            <p:nvPr/>
          </p:nvPicPr>
          <p:blipFill>
            <a:blip r:embed="rId2"/>
            <a:srcRect r="58242" b="39816"/>
            <a:stretch>
              <a:fillRect/>
            </a:stretch>
          </p:blipFill>
          <p:spPr>
            <a:xfrm>
              <a:off x="584200" y="469900"/>
              <a:ext cx="10997867" cy="7389319"/>
            </a:xfrm>
            <a:prstGeom prst="rect">
              <a:avLst/>
            </a:prstGeom>
            <a:ln>
              <a:noFill/>
            </a:ln>
            <a:effectLst/>
          </p:spPr>
        </p:pic>
        <p:pic>
          <p:nvPicPr>
            <p:cNvPr id="341" name="docket number search 3.png" descr="docket number search 3.png"/>
            <p:cNvPicPr>
              <a:picLocks/>
            </p:cNvPicPr>
            <p:nvPr/>
          </p:nvPicPr>
          <p:blipFill>
            <a:blip r:embed="rId3"/>
            <a:stretch>
              <a:fillRect/>
            </a:stretch>
          </p:blipFill>
          <p:spPr>
            <a:xfrm>
              <a:off x="0" y="-1"/>
              <a:ext cx="12140867" cy="8481520"/>
            </a:xfrm>
            <a:prstGeom prst="rect">
              <a:avLst/>
            </a:prstGeom>
            <a:effectLst/>
          </p:spPr>
        </p:pic>
      </p:grpSp>
      <p:pic>
        <p:nvPicPr>
          <p:cNvPr id="344" name="DocketAlarm_Lockup_Color.jpg" descr="DocketAlarm_Lockup_Color.jpg"/>
          <p:cNvPicPr>
            <a:picLocks noChangeAspect="1"/>
          </p:cNvPicPr>
          <p:nvPr/>
        </p:nvPicPr>
        <p:blipFill>
          <a:blip r:embed="rId4"/>
          <a:stretch>
            <a:fillRect/>
          </a:stretch>
        </p:blipFill>
        <p:spPr>
          <a:xfrm>
            <a:off x="547914" y="453338"/>
            <a:ext cx="4111468" cy="710045"/>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4. Choose Options. Select “Run Query.”"/>
          <p:cNvSpPr txBox="1">
            <a:spLocks noGrp="1"/>
          </p:cNvSpPr>
          <p:nvPr>
            <p:ph type="title"/>
          </p:nvPr>
        </p:nvSpPr>
        <p:spPr>
          <a:prstGeom prst="rect">
            <a:avLst/>
          </a:prstGeom>
        </p:spPr>
        <p:txBody>
          <a:bodyPr/>
          <a:lstStyle>
            <a:lvl1pPr defTabSz="2023872">
              <a:defRPr sz="6972" spc="-69"/>
            </a:lvl1pPr>
          </a:lstStyle>
          <a:p>
            <a:r>
              <a:t>4. Choose Options. Select “Run Query.”</a:t>
            </a:r>
          </a:p>
        </p:txBody>
      </p:sp>
      <p:pic>
        <p:nvPicPr>
          <p:cNvPr id="347" name="Docket Number 4.png" descr="Docket Number 4.png"/>
          <p:cNvPicPr>
            <a:picLocks noChangeAspect="1"/>
          </p:cNvPicPr>
          <p:nvPr/>
        </p:nvPicPr>
        <p:blipFill>
          <a:blip r:embed="rId2"/>
          <a:srcRect r="60354" b="35703"/>
          <a:stretch>
            <a:fillRect/>
          </a:stretch>
        </p:blipFill>
        <p:spPr>
          <a:xfrm>
            <a:off x="12165978" y="1393830"/>
            <a:ext cx="11801632" cy="8922595"/>
          </a:xfrm>
          <a:prstGeom prst="rect">
            <a:avLst/>
          </a:prstGeom>
          <a:ln w="12700">
            <a:miter lim="400000"/>
          </a:ln>
        </p:spPr>
      </p:pic>
      <p:pic>
        <p:nvPicPr>
          <p:cNvPr id="348" name="DocketAlarm_Lockup_Color.jpg" descr="DocketAlarm_Lockup_Color.jpg"/>
          <p:cNvPicPr>
            <a:picLocks noChangeAspect="1"/>
          </p:cNvPicPr>
          <p:nvPr/>
        </p:nvPicPr>
        <p:blipFill>
          <a:blip r:embed="rId3"/>
          <a:stretch>
            <a:fillRect/>
          </a:stretch>
        </p:blipFill>
        <p:spPr>
          <a:xfrm>
            <a:off x="547914" y="453338"/>
            <a:ext cx="4111468" cy="710045"/>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5. Select the hyperlinked number next to desired document."/>
          <p:cNvSpPr txBox="1">
            <a:spLocks noGrp="1"/>
          </p:cNvSpPr>
          <p:nvPr>
            <p:ph type="title"/>
          </p:nvPr>
        </p:nvSpPr>
        <p:spPr>
          <a:xfrm>
            <a:off x="10323917" y="606906"/>
            <a:ext cx="9757338" cy="2540001"/>
          </a:xfrm>
          <a:prstGeom prst="rect">
            <a:avLst/>
          </a:prstGeom>
        </p:spPr>
        <p:txBody>
          <a:bodyPr/>
          <a:lstStyle>
            <a:lvl1pPr defTabSz="1511808">
              <a:defRPr sz="5208" spc="-52"/>
            </a:lvl1pPr>
          </a:lstStyle>
          <a:p>
            <a:r>
              <a:t>5. Select the hyperlinked number next to desired document.  </a:t>
            </a:r>
          </a:p>
        </p:txBody>
      </p:sp>
      <p:grpSp>
        <p:nvGrpSpPr>
          <p:cNvPr id="353" name="Docket Number 5.png"/>
          <p:cNvGrpSpPr/>
          <p:nvPr/>
        </p:nvGrpSpPr>
        <p:grpSpPr>
          <a:xfrm>
            <a:off x="7451994" y="3571267"/>
            <a:ext cx="15501185" cy="10003568"/>
            <a:chOff x="0" y="0"/>
            <a:chExt cx="15501184" cy="10003567"/>
          </a:xfrm>
        </p:grpSpPr>
        <p:pic>
          <p:nvPicPr>
            <p:cNvPr id="352" name="Docket Number 5.png" descr="Docket Number 5.png"/>
            <p:cNvPicPr>
              <a:picLocks noChangeAspect="1"/>
            </p:cNvPicPr>
            <p:nvPr/>
          </p:nvPicPr>
          <p:blipFill>
            <a:blip r:embed="rId2"/>
            <a:srcRect r="24887"/>
            <a:stretch>
              <a:fillRect/>
            </a:stretch>
          </p:blipFill>
          <p:spPr>
            <a:xfrm>
              <a:off x="584200" y="469900"/>
              <a:ext cx="14358185" cy="8911368"/>
            </a:xfrm>
            <a:prstGeom prst="rect">
              <a:avLst/>
            </a:prstGeom>
            <a:ln>
              <a:noFill/>
            </a:ln>
            <a:effectLst/>
          </p:spPr>
        </p:pic>
        <p:pic>
          <p:nvPicPr>
            <p:cNvPr id="351" name="Docket Number 5.png" descr="Docket Number 5.png"/>
            <p:cNvPicPr>
              <a:picLocks/>
            </p:cNvPicPr>
            <p:nvPr/>
          </p:nvPicPr>
          <p:blipFill>
            <a:blip r:embed="rId3"/>
            <a:stretch>
              <a:fillRect/>
            </a:stretch>
          </p:blipFill>
          <p:spPr>
            <a:xfrm>
              <a:off x="-1" y="0"/>
              <a:ext cx="15501185" cy="10003568"/>
            </a:xfrm>
            <a:prstGeom prst="rect">
              <a:avLst/>
            </a:prstGeom>
            <a:effectLst/>
          </p:spPr>
        </p:pic>
      </p:grpSp>
      <p:pic>
        <p:nvPicPr>
          <p:cNvPr id="354" name="DocketAlarm_Lockup_Color.jpg" descr="DocketAlarm_Lockup_Color.jpg"/>
          <p:cNvPicPr>
            <a:picLocks noChangeAspect="1"/>
          </p:cNvPicPr>
          <p:nvPr/>
        </p:nvPicPr>
        <p:blipFill>
          <a:blip r:embed="rId4"/>
          <a:stretch>
            <a:fillRect/>
          </a:stretch>
        </p:blipFill>
        <p:spPr>
          <a:xfrm>
            <a:off x="547914" y="453338"/>
            <a:ext cx="4111468" cy="710045"/>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6. Choose to view or download desired documents.…"/>
          <p:cNvSpPr txBox="1">
            <a:spLocks noGrp="1"/>
          </p:cNvSpPr>
          <p:nvPr>
            <p:ph type="title"/>
          </p:nvPr>
        </p:nvSpPr>
        <p:spPr>
          <a:xfrm>
            <a:off x="154912" y="4553725"/>
            <a:ext cx="10601790" cy="4608550"/>
          </a:xfrm>
          <a:prstGeom prst="rect">
            <a:avLst/>
          </a:prstGeom>
        </p:spPr>
        <p:txBody>
          <a:bodyPr/>
          <a:lstStyle/>
          <a:p>
            <a:pPr defTabSz="1365504">
              <a:defRPr sz="4704" spc="-47"/>
            </a:pPr>
            <a:r>
              <a:t>6. Choose to view or download desired documents. </a:t>
            </a:r>
          </a:p>
          <a:p>
            <a:pPr defTabSz="1365504">
              <a:defRPr sz="4704" spc="-47"/>
            </a:pPr>
            <a:endParaRPr/>
          </a:p>
          <a:p>
            <a:pPr defTabSz="1365504">
              <a:defRPr sz="4704" spc="-47"/>
            </a:pPr>
            <a:r>
              <a:t>Note: PACER does not allow you to download the filing without the attachments. </a:t>
            </a:r>
          </a:p>
        </p:txBody>
      </p:sp>
      <p:grpSp>
        <p:nvGrpSpPr>
          <p:cNvPr id="359" name="Docket Number 6.png"/>
          <p:cNvGrpSpPr/>
          <p:nvPr/>
        </p:nvGrpSpPr>
        <p:grpSpPr>
          <a:xfrm>
            <a:off x="10799946" y="818613"/>
            <a:ext cx="13698081" cy="11915682"/>
            <a:chOff x="0" y="0"/>
            <a:chExt cx="13698080" cy="11915680"/>
          </a:xfrm>
        </p:grpSpPr>
        <p:pic>
          <p:nvPicPr>
            <p:cNvPr id="358" name="Docket Number 6.png" descr="Docket Number 6.png"/>
            <p:cNvPicPr>
              <a:picLocks noChangeAspect="1"/>
            </p:cNvPicPr>
            <p:nvPr/>
          </p:nvPicPr>
          <p:blipFill>
            <a:blip r:embed="rId2"/>
            <a:srcRect r="60876" b="27651"/>
            <a:stretch>
              <a:fillRect/>
            </a:stretch>
          </p:blipFill>
          <p:spPr>
            <a:xfrm>
              <a:off x="584200" y="469900"/>
              <a:ext cx="12555081" cy="10823481"/>
            </a:xfrm>
            <a:prstGeom prst="rect">
              <a:avLst/>
            </a:prstGeom>
            <a:ln>
              <a:noFill/>
            </a:ln>
            <a:effectLst/>
          </p:spPr>
        </p:pic>
        <p:pic>
          <p:nvPicPr>
            <p:cNvPr id="357" name="Docket Number 6.png" descr="Docket Number 6.png"/>
            <p:cNvPicPr>
              <a:picLocks/>
            </p:cNvPicPr>
            <p:nvPr/>
          </p:nvPicPr>
          <p:blipFill>
            <a:blip r:embed="rId3"/>
            <a:stretch>
              <a:fillRect/>
            </a:stretch>
          </p:blipFill>
          <p:spPr>
            <a:xfrm>
              <a:off x="0" y="0"/>
              <a:ext cx="13698081" cy="11915681"/>
            </a:xfrm>
            <a:prstGeom prst="rect">
              <a:avLst/>
            </a:prstGeom>
            <a:effectLst/>
          </p:spPr>
        </p:pic>
      </p:grpSp>
      <p:pic>
        <p:nvPicPr>
          <p:cNvPr id="360" name="DocketAlarm_Lockup_Color.jpg" descr="DocketAlarm_Lockup_Color.jpg"/>
          <p:cNvPicPr>
            <a:picLocks noChangeAspect="1"/>
          </p:cNvPicPr>
          <p:nvPr/>
        </p:nvPicPr>
        <p:blipFill>
          <a:blip r:embed="rId4"/>
          <a:stretch>
            <a:fillRect/>
          </a:stretch>
        </p:blipFill>
        <p:spPr>
          <a:xfrm>
            <a:off x="547914" y="453338"/>
            <a:ext cx="4111468" cy="710045"/>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Today’s Agenda"/>
          <p:cNvSpPr txBox="1">
            <a:spLocks noGrp="1"/>
          </p:cNvSpPr>
          <p:nvPr>
            <p:ph type="title"/>
          </p:nvPr>
        </p:nvSpPr>
        <p:spPr>
          <a:prstGeom prst="rect">
            <a:avLst/>
          </a:prstGeom>
        </p:spPr>
        <p:txBody>
          <a:bodyPr/>
          <a:lstStyle/>
          <a:p>
            <a:r>
              <a:t>Today’s Agenda</a:t>
            </a:r>
          </a:p>
        </p:txBody>
      </p:sp>
      <p:sp>
        <p:nvSpPr>
          <p:cNvPr id="162" name="What is a Docket?…"/>
          <p:cNvSpPr txBox="1">
            <a:spLocks noGrp="1"/>
          </p:cNvSpPr>
          <p:nvPr>
            <p:ph type="body" idx="1"/>
          </p:nvPr>
        </p:nvSpPr>
        <p:spPr>
          <a:xfrm>
            <a:off x="1219200" y="2481704"/>
            <a:ext cx="21945600" cy="9917044"/>
          </a:xfrm>
          <a:prstGeom prst="rect">
            <a:avLst/>
          </a:prstGeom>
        </p:spPr>
        <p:txBody>
          <a:bodyPr/>
          <a:lstStyle/>
          <a:p>
            <a:pPr defTabSz="742950">
              <a:spcBef>
                <a:spcPts val="2100"/>
              </a:spcBef>
              <a:defRPr sz="6119" spc="-122"/>
            </a:pPr>
            <a:r>
              <a:t>What is a Docket?</a:t>
            </a:r>
          </a:p>
          <a:p>
            <a:pPr defTabSz="742950">
              <a:spcBef>
                <a:spcPts val="2100"/>
              </a:spcBef>
              <a:defRPr sz="6119" spc="-122"/>
            </a:pPr>
            <a:r>
              <a:t>Where Do We Do Docket Research?</a:t>
            </a:r>
          </a:p>
          <a:p>
            <a:pPr defTabSz="742950">
              <a:spcBef>
                <a:spcPts val="2100"/>
              </a:spcBef>
              <a:defRPr sz="6119" spc="-122"/>
            </a:pPr>
            <a:r>
              <a:t>How Do We Search Dockets?</a:t>
            </a:r>
          </a:p>
          <a:p>
            <a:pPr defTabSz="742950">
              <a:spcBef>
                <a:spcPts val="2100"/>
              </a:spcBef>
              <a:defRPr sz="6119" spc="-122"/>
            </a:pPr>
            <a:r>
              <a:t>Understanding Docket Sheets</a:t>
            </a:r>
          </a:p>
          <a:p>
            <a:pPr defTabSz="742950">
              <a:spcBef>
                <a:spcPts val="2100"/>
              </a:spcBef>
              <a:defRPr sz="6119" spc="-122"/>
            </a:pPr>
            <a:r>
              <a:t>Keeping Current with Docket Sheet Changes</a:t>
            </a:r>
          </a:p>
          <a:p>
            <a:pPr defTabSz="742950">
              <a:spcBef>
                <a:spcPts val="2100"/>
              </a:spcBef>
              <a:defRPr sz="6119" spc="-122"/>
            </a:pPr>
            <a:r>
              <a:t>Time Permitting: Analytics and Integrations for Docket Sheets</a:t>
            </a:r>
          </a:p>
          <a:p>
            <a:pPr defTabSz="742950">
              <a:spcBef>
                <a:spcPts val="2100"/>
              </a:spcBef>
              <a:defRPr sz="6119" spc="-122"/>
            </a:pPr>
            <a:r>
              <a:t>Wrap-Up and Q &amp; A</a:t>
            </a:r>
          </a:p>
        </p:txBody>
      </p:sp>
      <p:pic>
        <p:nvPicPr>
          <p:cNvPr id="163" name="DocketAlarm_Lockup_Color.jpg" descr="DocketAlarm_Lockup_Color.jpg"/>
          <p:cNvPicPr>
            <a:picLocks noChangeAspect="1"/>
          </p:cNvPicPr>
          <p:nvPr/>
        </p:nvPicPr>
        <p:blipFill>
          <a:blip r:embed="rId2"/>
          <a:stretch>
            <a:fillRect/>
          </a:stretch>
        </p:blipFill>
        <p:spPr>
          <a:xfrm>
            <a:off x="547914" y="453338"/>
            <a:ext cx="4111468" cy="710045"/>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7. Review the charges and select “download documents.”"/>
          <p:cNvSpPr txBox="1">
            <a:spLocks noGrp="1"/>
          </p:cNvSpPr>
          <p:nvPr>
            <p:ph type="title"/>
          </p:nvPr>
        </p:nvSpPr>
        <p:spPr>
          <a:xfrm>
            <a:off x="220490" y="4982921"/>
            <a:ext cx="7463293" cy="2909320"/>
          </a:xfrm>
          <a:prstGeom prst="rect">
            <a:avLst/>
          </a:prstGeom>
        </p:spPr>
        <p:txBody>
          <a:bodyPr/>
          <a:lstStyle>
            <a:lvl1pPr defTabSz="1609344">
              <a:defRPr sz="5544" spc="-55"/>
            </a:lvl1pPr>
          </a:lstStyle>
          <a:p>
            <a:r>
              <a:t>7. Review the charges and select “download documents.”</a:t>
            </a:r>
          </a:p>
        </p:txBody>
      </p:sp>
      <p:grpSp>
        <p:nvGrpSpPr>
          <p:cNvPr id="365" name="Docket Number 8.png"/>
          <p:cNvGrpSpPr/>
          <p:nvPr/>
        </p:nvGrpSpPr>
        <p:grpSpPr>
          <a:xfrm>
            <a:off x="7745949" y="1110441"/>
            <a:ext cx="16481696" cy="11796381"/>
            <a:chOff x="0" y="0"/>
            <a:chExt cx="16481694" cy="11796379"/>
          </a:xfrm>
        </p:grpSpPr>
        <p:pic>
          <p:nvPicPr>
            <p:cNvPr id="364" name="Docket Number 8.png" descr="Docket Number 8.png"/>
            <p:cNvPicPr>
              <a:picLocks noChangeAspect="1"/>
            </p:cNvPicPr>
            <p:nvPr/>
          </p:nvPicPr>
          <p:blipFill>
            <a:blip r:embed="rId2"/>
            <a:srcRect r="33197"/>
            <a:stretch>
              <a:fillRect/>
            </a:stretch>
          </p:blipFill>
          <p:spPr>
            <a:xfrm>
              <a:off x="584200" y="469900"/>
              <a:ext cx="15338695" cy="10704180"/>
            </a:xfrm>
            <a:prstGeom prst="rect">
              <a:avLst/>
            </a:prstGeom>
            <a:ln>
              <a:noFill/>
            </a:ln>
            <a:effectLst/>
          </p:spPr>
        </p:pic>
        <p:pic>
          <p:nvPicPr>
            <p:cNvPr id="363" name="Docket Number 8.png" descr="Docket Number 8.png"/>
            <p:cNvPicPr>
              <a:picLocks/>
            </p:cNvPicPr>
            <p:nvPr/>
          </p:nvPicPr>
          <p:blipFill>
            <a:blip r:embed="rId3"/>
            <a:stretch>
              <a:fillRect/>
            </a:stretch>
          </p:blipFill>
          <p:spPr>
            <a:xfrm>
              <a:off x="0" y="-1"/>
              <a:ext cx="16481695" cy="11796381"/>
            </a:xfrm>
            <a:prstGeom prst="rect">
              <a:avLst/>
            </a:prstGeom>
            <a:effectLst/>
          </p:spPr>
        </p:pic>
      </p:grpSp>
      <p:pic>
        <p:nvPicPr>
          <p:cNvPr id="366" name="DocketAlarm_Lockup_Color.jpg" descr="DocketAlarm_Lockup_Color.jpg"/>
          <p:cNvPicPr>
            <a:picLocks noChangeAspect="1"/>
          </p:cNvPicPr>
          <p:nvPr/>
        </p:nvPicPr>
        <p:blipFill>
          <a:blip r:embed="rId4"/>
          <a:stretch>
            <a:fillRect/>
          </a:stretch>
        </p:blipFill>
        <p:spPr>
          <a:xfrm>
            <a:off x="547914" y="453338"/>
            <a:ext cx="4111468" cy="710045"/>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Option 2: Commercial Repository"/>
          <p:cNvSpPr txBox="1">
            <a:spLocks noGrp="1"/>
          </p:cNvSpPr>
          <p:nvPr>
            <p:ph type="body" sz="half" idx="1"/>
          </p:nvPr>
        </p:nvSpPr>
        <p:spPr>
          <a:prstGeom prst="rect">
            <a:avLst/>
          </a:prstGeom>
        </p:spPr>
        <p:txBody>
          <a:bodyPr/>
          <a:lstStyle/>
          <a:p>
            <a:r>
              <a:t>Option 2: Commercial Repository</a:t>
            </a:r>
          </a:p>
        </p:txBody>
      </p:sp>
      <p:pic>
        <p:nvPicPr>
          <p:cNvPr id="369" name="DocketAlarm_Lockup_Color.jpg" descr="DocketAlarm_Lockup_Color.jpg"/>
          <p:cNvPicPr>
            <a:picLocks noChangeAspect="1"/>
          </p:cNvPicPr>
          <p:nvPr/>
        </p:nvPicPr>
        <p:blipFill>
          <a:blip r:embed="rId2"/>
          <a:stretch>
            <a:fillRect/>
          </a:stretch>
        </p:blipFill>
        <p:spPr>
          <a:xfrm>
            <a:off x="547914" y="453338"/>
            <a:ext cx="4111468" cy="710045"/>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tep One: Locate and Open the Docket Sheet.…"/>
          <p:cNvSpPr txBox="1">
            <a:spLocks noGrp="1"/>
          </p:cNvSpPr>
          <p:nvPr>
            <p:ph type="title"/>
          </p:nvPr>
        </p:nvSpPr>
        <p:spPr>
          <a:xfrm>
            <a:off x="458797" y="3026183"/>
            <a:ext cx="7137506" cy="4968510"/>
          </a:xfrm>
          <a:prstGeom prst="rect">
            <a:avLst/>
          </a:prstGeom>
        </p:spPr>
        <p:txBody>
          <a:bodyPr/>
          <a:lstStyle/>
          <a:p>
            <a:pPr defTabSz="1267967">
              <a:defRPr sz="4368" spc="-43"/>
            </a:pPr>
            <a:r>
              <a:t>Step One: Locate and Open the Docket Sheet. </a:t>
            </a:r>
          </a:p>
          <a:p>
            <a:pPr defTabSz="1267967">
              <a:defRPr sz="4368" spc="-43"/>
            </a:pPr>
            <a:endParaRPr/>
          </a:p>
          <a:p>
            <a:pPr defTabSz="1267967">
              <a:defRPr sz="4368" spc="-43"/>
            </a:pPr>
            <a:r>
              <a:t>Click the hyperlinked number beside the docket document to open document plus attachments. </a:t>
            </a:r>
          </a:p>
        </p:txBody>
      </p:sp>
      <p:grpSp>
        <p:nvGrpSpPr>
          <p:cNvPr id="374" name="DA 1.png"/>
          <p:cNvGrpSpPr/>
          <p:nvPr/>
        </p:nvGrpSpPr>
        <p:grpSpPr>
          <a:xfrm>
            <a:off x="8191058" y="1093287"/>
            <a:ext cx="15910874" cy="10519171"/>
            <a:chOff x="0" y="0"/>
            <a:chExt cx="15910873" cy="10519169"/>
          </a:xfrm>
        </p:grpSpPr>
        <p:pic>
          <p:nvPicPr>
            <p:cNvPr id="373" name="DA 1.png" descr="DA 1.png"/>
            <p:cNvPicPr>
              <a:picLocks noChangeAspect="1"/>
            </p:cNvPicPr>
            <p:nvPr/>
          </p:nvPicPr>
          <p:blipFill>
            <a:blip r:embed="rId2"/>
            <a:srcRect l="25529" t="15509" r="12767"/>
            <a:stretch>
              <a:fillRect/>
            </a:stretch>
          </p:blipFill>
          <p:spPr>
            <a:xfrm>
              <a:off x="584200" y="469900"/>
              <a:ext cx="14767874" cy="9426969"/>
            </a:xfrm>
            <a:prstGeom prst="rect">
              <a:avLst/>
            </a:prstGeom>
            <a:ln>
              <a:noFill/>
            </a:ln>
            <a:effectLst/>
          </p:spPr>
        </p:pic>
        <p:pic>
          <p:nvPicPr>
            <p:cNvPr id="372" name="DA 1.png" descr="DA 1.png"/>
            <p:cNvPicPr>
              <a:picLocks/>
            </p:cNvPicPr>
            <p:nvPr/>
          </p:nvPicPr>
          <p:blipFill>
            <a:blip r:embed="rId3"/>
            <a:stretch>
              <a:fillRect/>
            </a:stretch>
          </p:blipFill>
          <p:spPr>
            <a:xfrm>
              <a:off x="-1" y="-1"/>
              <a:ext cx="15910875" cy="10519171"/>
            </a:xfrm>
            <a:prstGeom prst="rect">
              <a:avLst/>
            </a:prstGeom>
            <a:effectLst/>
          </p:spPr>
        </p:pic>
      </p:grpSp>
      <p:pic>
        <p:nvPicPr>
          <p:cNvPr id="375" name="DocketAlarm_Lockup_Color.jpg" descr="DocketAlarm_Lockup_Color.jpg"/>
          <p:cNvPicPr>
            <a:picLocks noChangeAspect="1"/>
          </p:cNvPicPr>
          <p:nvPr/>
        </p:nvPicPr>
        <p:blipFill>
          <a:blip r:embed="rId4"/>
          <a:stretch>
            <a:fillRect/>
          </a:stretch>
        </p:blipFill>
        <p:spPr>
          <a:xfrm>
            <a:off x="547914" y="453338"/>
            <a:ext cx="4111468" cy="710045"/>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tep 2: Select hyperlinked attachments within description of docket entry to download attachments without the original filing."/>
          <p:cNvSpPr txBox="1">
            <a:spLocks noGrp="1"/>
          </p:cNvSpPr>
          <p:nvPr>
            <p:ph type="title"/>
          </p:nvPr>
        </p:nvSpPr>
        <p:spPr>
          <a:xfrm>
            <a:off x="7489661" y="840918"/>
            <a:ext cx="9757338" cy="3200260"/>
          </a:xfrm>
          <a:prstGeom prst="rect">
            <a:avLst/>
          </a:prstGeom>
        </p:spPr>
        <p:txBody>
          <a:bodyPr/>
          <a:lstStyle>
            <a:lvl1pPr defTabSz="1292351">
              <a:defRPr sz="4451" spc="-44"/>
            </a:lvl1pPr>
          </a:lstStyle>
          <a:p>
            <a:r>
              <a:t>Step 2: Select hyperlinked attachments within description of docket entry to download attachments without the original filing. </a:t>
            </a:r>
          </a:p>
        </p:txBody>
      </p:sp>
      <p:grpSp>
        <p:nvGrpSpPr>
          <p:cNvPr id="380" name="DA2.png"/>
          <p:cNvGrpSpPr/>
          <p:nvPr/>
        </p:nvGrpSpPr>
        <p:grpSpPr>
          <a:xfrm>
            <a:off x="770952" y="5974820"/>
            <a:ext cx="23194757" cy="4357624"/>
            <a:chOff x="0" y="0"/>
            <a:chExt cx="23194756" cy="4357623"/>
          </a:xfrm>
        </p:grpSpPr>
        <p:pic>
          <p:nvPicPr>
            <p:cNvPr id="379" name="DA2.png" descr="DA2.png"/>
            <p:cNvPicPr>
              <a:picLocks noChangeAspect="1"/>
            </p:cNvPicPr>
            <p:nvPr/>
          </p:nvPicPr>
          <p:blipFill>
            <a:blip r:embed="rId2"/>
            <a:srcRect l="22921" t="64223" r="6266" b="13283"/>
            <a:stretch>
              <a:fillRect/>
            </a:stretch>
          </p:blipFill>
          <p:spPr>
            <a:xfrm>
              <a:off x="584200" y="469900"/>
              <a:ext cx="22051757" cy="3265424"/>
            </a:xfrm>
            <a:prstGeom prst="rect">
              <a:avLst/>
            </a:prstGeom>
            <a:ln>
              <a:noFill/>
            </a:ln>
            <a:effectLst/>
          </p:spPr>
        </p:pic>
        <p:pic>
          <p:nvPicPr>
            <p:cNvPr id="378" name="DA2.png" descr="DA2.png"/>
            <p:cNvPicPr>
              <a:picLocks/>
            </p:cNvPicPr>
            <p:nvPr/>
          </p:nvPicPr>
          <p:blipFill>
            <a:blip r:embed="rId3"/>
            <a:stretch>
              <a:fillRect/>
            </a:stretch>
          </p:blipFill>
          <p:spPr>
            <a:xfrm>
              <a:off x="0" y="0"/>
              <a:ext cx="23194757" cy="4357624"/>
            </a:xfrm>
            <a:prstGeom prst="rect">
              <a:avLst/>
            </a:prstGeom>
            <a:effectLst/>
          </p:spPr>
        </p:pic>
      </p:grpSp>
      <p:pic>
        <p:nvPicPr>
          <p:cNvPr id="381" name="DocketAlarm_Lockup_Color.jpg" descr="DocketAlarm_Lockup_Color.jpg"/>
          <p:cNvPicPr>
            <a:picLocks noChangeAspect="1"/>
          </p:cNvPicPr>
          <p:nvPr/>
        </p:nvPicPr>
        <p:blipFill>
          <a:blip r:embed="rId4"/>
          <a:stretch>
            <a:fillRect/>
          </a:stretch>
        </p:blipFill>
        <p:spPr>
          <a:xfrm>
            <a:off x="547914" y="453338"/>
            <a:ext cx="4111468" cy="710045"/>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tep 3: Once the document is open, download using the icon in the top right or view attachments using the drop down menu in the bottom left."/>
          <p:cNvSpPr txBox="1">
            <a:spLocks noGrp="1"/>
          </p:cNvSpPr>
          <p:nvPr>
            <p:ph type="title"/>
          </p:nvPr>
        </p:nvSpPr>
        <p:spPr>
          <a:xfrm>
            <a:off x="9430972" y="372894"/>
            <a:ext cx="10785316" cy="2943306"/>
          </a:xfrm>
          <a:prstGeom prst="rect">
            <a:avLst/>
          </a:prstGeom>
        </p:spPr>
        <p:txBody>
          <a:bodyPr/>
          <a:lstStyle>
            <a:lvl1pPr defTabSz="1267967">
              <a:defRPr sz="4368" spc="-43"/>
            </a:lvl1pPr>
          </a:lstStyle>
          <a:p>
            <a:r>
              <a:t>Step 3: Once the document is open, download using the icon in the top right or view attachments using the drop down menu in the bottom left. </a:t>
            </a:r>
          </a:p>
        </p:txBody>
      </p:sp>
      <p:grpSp>
        <p:nvGrpSpPr>
          <p:cNvPr id="386" name="DA 3.png"/>
          <p:cNvGrpSpPr/>
          <p:nvPr/>
        </p:nvGrpSpPr>
        <p:grpSpPr>
          <a:xfrm>
            <a:off x="5520880" y="3767158"/>
            <a:ext cx="18605501" cy="9232901"/>
            <a:chOff x="0" y="0"/>
            <a:chExt cx="18605500" cy="9232900"/>
          </a:xfrm>
        </p:grpSpPr>
        <p:pic>
          <p:nvPicPr>
            <p:cNvPr id="385" name="DA 3.png" descr="DA 3.png"/>
            <p:cNvPicPr>
              <a:picLocks noChangeAspect="1"/>
            </p:cNvPicPr>
            <p:nvPr/>
          </p:nvPicPr>
          <p:blipFill>
            <a:blip r:embed="rId2"/>
            <a:stretch>
              <a:fillRect/>
            </a:stretch>
          </p:blipFill>
          <p:spPr>
            <a:xfrm>
              <a:off x="584200" y="469900"/>
              <a:ext cx="17462500" cy="8140700"/>
            </a:xfrm>
            <a:prstGeom prst="rect">
              <a:avLst/>
            </a:prstGeom>
            <a:ln>
              <a:noFill/>
            </a:ln>
            <a:effectLst/>
          </p:spPr>
        </p:pic>
        <p:pic>
          <p:nvPicPr>
            <p:cNvPr id="384" name="DA 3.png" descr="DA 3.png"/>
            <p:cNvPicPr>
              <a:picLocks/>
            </p:cNvPicPr>
            <p:nvPr/>
          </p:nvPicPr>
          <p:blipFill>
            <a:blip r:embed="rId3"/>
            <a:stretch>
              <a:fillRect/>
            </a:stretch>
          </p:blipFill>
          <p:spPr>
            <a:xfrm>
              <a:off x="0" y="0"/>
              <a:ext cx="18605500" cy="9232900"/>
            </a:xfrm>
            <a:prstGeom prst="rect">
              <a:avLst/>
            </a:prstGeom>
            <a:effectLst/>
          </p:spPr>
        </p:pic>
      </p:grpSp>
      <p:pic>
        <p:nvPicPr>
          <p:cNvPr id="387" name="DocketAlarm_Lockup_Color.jpg" descr="DocketAlarm_Lockup_Color.jpg"/>
          <p:cNvPicPr>
            <a:picLocks noChangeAspect="1"/>
          </p:cNvPicPr>
          <p:nvPr/>
        </p:nvPicPr>
        <p:blipFill>
          <a:blip r:embed="rId4"/>
          <a:stretch>
            <a:fillRect/>
          </a:stretch>
        </p:blipFill>
        <p:spPr>
          <a:xfrm>
            <a:off x="547914" y="453338"/>
            <a:ext cx="4111468" cy="710045"/>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Staying Current with…"/>
          <p:cNvSpPr txBox="1">
            <a:spLocks noGrp="1"/>
          </p:cNvSpPr>
          <p:nvPr>
            <p:ph type="body" idx="1"/>
          </p:nvPr>
        </p:nvSpPr>
        <p:spPr>
          <a:prstGeom prst="rect">
            <a:avLst/>
          </a:prstGeom>
        </p:spPr>
        <p:txBody>
          <a:bodyPr/>
          <a:lstStyle/>
          <a:p>
            <a:r>
              <a:t>Staying Current with </a:t>
            </a:r>
          </a:p>
          <a:p>
            <a:r>
              <a:t>Litigation Changes</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Stay ‘Alert’ By Following Searche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“Stay ‘Alert’ By Following Searches”</a:t>
            </a:r>
          </a:p>
        </p:txBody>
      </p:sp>
      <p:sp>
        <p:nvSpPr>
          <p:cNvPr id="392" name="Alerts"/>
          <p:cNvSpPr txBox="1">
            <a:spLocks noGrp="1"/>
          </p:cNvSpPr>
          <p:nvPr>
            <p:ph type="body" sz="half" idx="1"/>
          </p:nvPr>
        </p:nvSpPr>
        <p:spPr>
          <a:prstGeom prst="rect">
            <a:avLst/>
          </a:prstGeom>
        </p:spPr>
        <p:txBody>
          <a:bodyPr/>
          <a:lstStyle>
            <a:lvl1pPr defTabSz="2365248">
              <a:defRPr sz="21728"/>
            </a:lvl1pPr>
          </a:lstStyle>
          <a:p>
            <a:r>
              <a:t>Alerts </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If you can search it, you can track it."/>
          <p:cNvSpPr txBox="1">
            <a:spLocks noGrp="1"/>
          </p:cNvSpPr>
          <p:nvPr>
            <p:ph type="title"/>
          </p:nvPr>
        </p:nvSpPr>
        <p:spPr>
          <a:xfrm>
            <a:off x="10997177" y="326092"/>
            <a:ext cx="9757338" cy="2540001"/>
          </a:xfrm>
          <a:prstGeom prst="rect">
            <a:avLst/>
          </a:prstGeom>
        </p:spPr>
        <p:txBody>
          <a:bodyPr/>
          <a:lstStyle>
            <a:lvl1pPr defTabSz="2023872">
              <a:defRPr sz="6972" spc="-69"/>
            </a:lvl1pPr>
          </a:lstStyle>
          <a:p>
            <a:r>
              <a:t>If you can search it, you can track it. </a:t>
            </a:r>
          </a:p>
        </p:txBody>
      </p:sp>
      <p:sp>
        <p:nvSpPr>
          <p:cNvPr id="395" name="1. Using the query builder or manual searching, build your search.…"/>
          <p:cNvSpPr txBox="1">
            <a:spLocks noGrp="1"/>
          </p:cNvSpPr>
          <p:nvPr>
            <p:ph type="body" sz="quarter" idx="1"/>
          </p:nvPr>
        </p:nvSpPr>
        <p:spPr>
          <a:xfrm>
            <a:off x="322599" y="2664136"/>
            <a:ext cx="5449891" cy="10164434"/>
          </a:xfrm>
          <a:prstGeom prst="rect">
            <a:avLst/>
          </a:prstGeom>
        </p:spPr>
        <p:txBody>
          <a:bodyPr/>
          <a:lstStyle/>
          <a:p>
            <a:pPr algn="l" defTabSz="2389572">
              <a:lnSpc>
                <a:spcPct val="90000"/>
              </a:lnSpc>
              <a:spcBef>
                <a:spcPts val="2300"/>
              </a:spcBef>
              <a:defRPr sz="3430" spc="0">
                <a:latin typeface="Canela Text Regular"/>
                <a:ea typeface="Canela Text Regular"/>
                <a:cs typeface="Canela Text Regular"/>
                <a:sym typeface="Canela Text Regular"/>
              </a:defRPr>
            </a:pPr>
            <a:r>
              <a:rPr dirty="0"/>
              <a:t>1. Using the query builder or manual searching, build your search. </a:t>
            </a:r>
          </a:p>
          <a:p>
            <a:pPr algn="l" defTabSz="2389572">
              <a:lnSpc>
                <a:spcPct val="90000"/>
              </a:lnSpc>
              <a:spcBef>
                <a:spcPts val="2300"/>
              </a:spcBef>
              <a:defRPr sz="3430" spc="0">
                <a:latin typeface="Canela Text Regular"/>
                <a:ea typeface="Canela Text Regular"/>
                <a:cs typeface="Canela Text Regular"/>
                <a:sym typeface="Canela Text Regular"/>
              </a:defRPr>
            </a:pPr>
            <a:r>
              <a:rPr dirty="0"/>
              <a:t>2. Analyze your search results. </a:t>
            </a:r>
          </a:p>
          <a:p>
            <a:pPr algn="l" defTabSz="2389572">
              <a:lnSpc>
                <a:spcPct val="90000"/>
              </a:lnSpc>
              <a:spcBef>
                <a:spcPts val="2300"/>
              </a:spcBef>
              <a:defRPr sz="3430" spc="0">
                <a:latin typeface="Canela Text Regular"/>
                <a:ea typeface="Canela Text Regular"/>
                <a:cs typeface="Canela Text Regular"/>
                <a:sym typeface="Canela Text Regular"/>
              </a:defRPr>
            </a:pPr>
            <a:r>
              <a:rPr dirty="0"/>
              <a:t>3. Click “Track Search” (aka “Create Alert”)</a:t>
            </a:r>
          </a:p>
          <a:p>
            <a:pPr algn="l" defTabSz="2389572">
              <a:lnSpc>
                <a:spcPct val="90000"/>
              </a:lnSpc>
              <a:spcBef>
                <a:spcPts val="2300"/>
              </a:spcBef>
              <a:defRPr sz="3430" spc="0">
                <a:latin typeface="Canela Text Regular"/>
                <a:ea typeface="Canela Text Regular"/>
                <a:cs typeface="Canela Text Regular"/>
                <a:sym typeface="Canela Text Regular"/>
              </a:defRPr>
            </a:pPr>
            <a:r>
              <a:rPr dirty="0"/>
              <a:t>4. Choose desired settings. </a:t>
            </a:r>
          </a:p>
          <a:p>
            <a:pPr algn="l" defTabSz="2389572">
              <a:lnSpc>
                <a:spcPct val="90000"/>
              </a:lnSpc>
              <a:spcBef>
                <a:spcPts val="2300"/>
              </a:spcBef>
              <a:defRPr sz="3430" spc="0">
                <a:latin typeface="Canela Text Regular"/>
                <a:ea typeface="Canela Text Regular"/>
                <a:cs typeface="Canela Text Regular"/>
                <a:sym typeface="Canela Text Regular"/>
              </a:defRPr>
            </a:pPr>
            <a:r>
              <a:rPr dirty="0"/>
              <a:t>5. Wait for those emails that do all the work keeping you apprised of new litigation or changes to existing litigation. </a:t>
            </a:r>
          </a:p>
        </p:txBody>
      </p:sp>
      <p:pic>
        <p:nvPicPr>
          <p:cNvPr id="396" name="Search Alert.gif" descr="Search Alert.gif"/>
          <p:cNvPicPr>
            <a:picLocks/>
          </p:cNvPicPr>
          <p:nvPr/>
        </p:nvPicPr>
        <p:blipFill>
          <a:blip r:embed="rId2"/>
          <a:stretch>
            <a:fillRect/>
          </a:stretch>
        </p:blipFill>
        <p:spPr>
          <a:xfrm>
            <a:off x="6786547" y="3251348"/>
            <a:ext cx="17414806" cy="9270824"/>
          </a:xfrm>
          <a:prstGeom prst="rect">
            <a:avLst/>
          </a:prstGeom>
        </p:spPr>
      </p:pic>
      <p:pic>
        <p:nvPicPr>
          <p:cNvPr id="397" name="DocketAlarm_Lockup_Color.jpg" descr="DocketAlarm_Lockup_Color.jpg"/>
          <p:cNvPicPr>
            <a:picLocks noChangeAspect="1"/>
          </p:cNvPicPr>
          <p:nvPr/>
        </p:nvPicPr>
        <p:blipFill>
          <a:blip r:embed="rId3"/>
          <a:stretch>
            <a:fillRect/>
          </a:stretch>
        </p:blipFill>
        <p:spPr>
          <a:xfrm>
            <a:off x="547914" y="453338"/>
            <a:ext cx="4111468" cy="710045"/>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Staying Current on…"/>
          <p:cNvSpPr txBox="1">
            <a:spLocks noGrp="1"/>
          </p:cNvSpPr>
          <p:nvPr>
            <p:ph type="title"/>
          </p:nvPr>
        </p:nvSpPr>
        <p:spPr>
          <a:prstGeom prst="rect">
            <a:avLst/>
          </a:prstGeom>
        </p:spPr>
        <p:txBody>
          <a:bodyPr/>
          <a:lstStyle/>
          <a:p>
            <a:r>
              <a:t>Staying Current on </a:t>
            </a:r>
          </a:p>
          <a:p>
            <a:r>
              <a:t>Individual Dockets</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Option 1: Manually Update"/>
          <p:cNvSpPr txBox="1">
            <a:spLocks noGrp="1"/>
          </p:cNvSpPr>
          <p:nvPr>
            <p:ph type="title"/>
          </p:nvPr>
        </p:nvSpPr>
        <p:spPr>
          <a:xfrm>
            <a:off x="11001050" y="453338"/>
            <a:ext cx="9757570" cy="1600201"/>
          </a:xfrm>
          <a:prstGeom prst="rect">
            <a:avLst/>
          </a:prstGeom>
        </p:spPr>
        <p:txBody>
          <a:bodyPr/>
          <a:lstStyle>
            <a:lvl1pPr defTabSz="1877567">
              <a:defRPr sz="6468" spc="-64"/>
            </a:lvl1pPr>
          </a:lstStyle>
          <a:p>
            <a:r>
              <a:rPr dirty="0"/>
              <a:t>Option 1: Manually Update </a:t>
            </a:r>
          </a:p>
        </p:txBody>
      </p:sp>
      <p:sp>
        <p:nvSpPr>
          <p:cNvPr id="402" name="PACER does not allow for a manual update option, but rather automatically updates dockets and then charges the user just for viewing any docket sheet and/or docket document.…"/>
          <p:cNvSpPr txBox="1">
            <a:spLocks noGrp="1"/>
          </p:cNvSpPr>
          <p:nvPr>
            <p:ph type="body" sz="quarter" idx="1"/>
          </p:nvPr>
        </p:nvSpPr>
        <p:spPr>
          <a:xfrm>
            <a:off x="881894" y="2665660"/>
            <a:ext cx="6356633" cy="8647669"/>
          </a:xfrm>
          <a:prstGeom prst="rect">
            <a:avLst/>
          </a:prstGeom>
        </p:spPr>
        <p:txBody>
          <a:bodyPr/>
          <a:lstStyle/>
          <a:p>
            <a:pPr marL="425958" indent="-425958" defTabSz="2145738">
              <a:spcBef>
                <a:spcPts val="2100"/>
              </a:spcBef>
              <a:defRPr sz="3432"/>
            </a:pPr>
            <a:r>
              <a:t>PACER does not allow for a manual update option, but rather automatically updates dockets and then charges the user just for viewing any docket sheet and/or docket document. </a:t>
            </a:r>
          </a:p>
          <a:p>
            <a:pPr marL="425958" indent="-425958" defTabSz="2145738">
              <a:spcBef>
                <a:spcPts val="2100"/>
              </a:spcBef>
              <a:defRPr sz="3432"/>
            </a:pPr>
            <a:r>
              <a:t>In comparison, commercial repositories often give the user the ability to update a docket at will, thereby bypassing undesired charges by attempting to update an unneeded docket. </a:t>
            </a:r>
          </a:p>
        </p:txBody>
      </p:sp>
      <p:grpSp>
        <p:nvGrpSpPr>
          <p:cNvPr id="405" name="Manually Update Docket.png"/>
          <p:cNvGrpSpPr/>
          <p:nvPr/>
        </p:nvGrpSpPr>
        <p:grpSpPr>
          <a:xfrm>
            <a:off x="8322045" y="1757278"/>
            <a:ext cx="14511148" cy="11292552"/>
            <a:chOff x="0" y="0"/>
            <a:chExt cx="14511146" cy="11292551"/>
          </a:xfrm>
        </p:grpSpPr>
        <p:pic>
          <p:nvPicPr>
            <p:cNvPr id="404" name="Manually Update Docket.png" descr="Manually Update Docket.png"/>
            <p:cNvPicPr>
              <a:picLocks noChangeAspect="1"/>
            </p:cNvPicPr>
            <p:nvPr/>
          </p:nvPicPr>
          <p:blipFill>
            <a:blip r:embed="rId2"/>
            <a:srcRect l="21848" t="6663" r="13032"/>
            <a:stretch>
              <a:fillRect/>
            </a:stretch>
          </p:blipFill>
          <p:spPr>
            <a:xfrm>
              <a:off x="584199" y="469900"/>
              <a:ext cx="13368148" cy="10200352"/>
            </a:xfrm>
            <a:prstGeom prst="rect">
              <a:avLst/>
            </a:prstGeom>
            <a:ln>
              <a:noFill/>
            </a:ln>
            <a:effectLst/>
          </p:spPr>
        </p:pic>
        <p:pic>
          <p:nvPicPr>
            <p:cNvPr id="403" name="Manually Update Docket.png" descr="Manually Update Docket.png"/>
            <p:cNvPicPr>
              <a:picLocks/>
            </p:cNvPicPr>
            <p:nvPr/>
          </p:nvPicPr>
          <p:blipFill>
            <a:blip r:embed="rId3"/>
            <a:stretch>
              <a:fillRect/>
            </a:stretch>
          </p:blipFill>
          <p:spPr>
            <a:xfrm>
              <a:off x="0" y="-1"/>
              <a:ext cx="14511147" cy="11292552"/>
            </a:xfrm>
            <a:prstGeom prst="rect">
              <a:avLst/>
            </a:prstGeom>
            <a:effectLst/>
          </p:spPr>
        </p:pic>
      </p:grpSp>
      <p:pic>
        <p:nvPicPr>
          <p:cNvPr id="406" name="DocketAlarm_Lockup_Color.jpg" descr="DocketAlarm_Lockup_Color.jpg"/>
          <p:cNvPicPr>
            <a:picLocks noChangeAspect="1"/>
          </p:cNvPicPr>
          <p:nvPr/>
        </p:nvPicPr>
        <p:blipFill>
          <a:blip r:embed="rId4"/>
          <a:stretch>
            <a:fillRect/>
          </a:stretch>
        </p:blipFill>
        <p:spPr>
          <a:xfrm>
            <a:off x="547914" y="453338"/>
            <a:ext cx="4111468" cy="710045"/>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What is a Docket?"/>
          <p:cNvSpPr txBox="1">
            <a:spLocks noGrp="1"/>
          </p:cNvSpPr>
          <p:nvPr>
            <p:ph type="title"/>
          </p:nvPr>
        </p:nvSpPr>
        <p:spPr>
          <a:xfrm>
            <a:off x="7327900" y="519725"/>
            <a:ext cx="9753600" cy="1600201"/>
          </a:xfrm>
          <a:prstGeom prst="rect">
            <a:avLst/>
          </a:prstGeom>
          <a:ln w="9525">
            <a:round/>
          </a:ln>
        </p:spPr>
        <p:txBody>
          <a:bodyPr/>
          <a:lstStyle>
            <a:lvl1pPr defTabSz="2218944">
              <a:defRPr sz="7644" spc="-76"/>
            </a:lvl1pPr>
          </a:lstStyle>
          <a:p>
            <a:r>
              <a:t>What is a Docket?</a:t>
            </a:r>
          </a:p>
        </p:txBody>
      </p:sp>
      <p:grpSp>
        <p:nvGrpSpPr>
          <p:cNvPr id="168" name="Slide 3-2.png"/>
          <p:cNvGrpSpPr/>
          <p:nvPr/>
        </p:nvGrpSpPr>
        <p:grpSpPr>
          <a:xfrm>
            <a:off x="-38134" y="3720780"/>
            <a:ext cx="10137128" cy="5222324"/>
            <a:chOff x="0" y="0"/>
            <a:chExt cx="10137126" cy="5222323"/>
          </a:xfrm>
        </p:grpSpPr>
        <p:pic>
          <p:nvPicPr>
            <p:cNvPr id="167" name="Slide 3-2.png" descr="Slide 3-2.png"/>
            <p:cNvPicPr>
              <a:picLocks noChangeAspect="1"/>
            </p:cNvPicPr>
            <p:nvPr/>
          </p:nvPicPr>
          <p:blipFill>
            <a:blip r:embed="rId2"/>
            <a:stretch>
              <a:fillRect/>
            </a:stretch>
          </p:blipFill>
          <p:spPr>
            <a:xfrm>
              <a:off x="127000" y="76200"/>
              <a:ext cx="9883127" cy="4904824"/>
            </a:xfrm>
            <a:prstGeom prst="rect">
              <a:avLst/>
            </a:prstGeom>
            <a:ln>
              <a:noFill/>
            </a:ln>
            <a:effectLst/>
          </p:spPr>
        </p:pic>
        <p:pic>
          <p:nvPicPr>
            <p:cNvPr id="166" name="Slide 3-2.png" descr="Slide 3-2.png"/>
            <p:cNvPicPr>
              <a:picLocks/>
            </p:cNvPicPr>
            <p:nvPr/>
          </p:nvPicPr>
          <p:blipFill>
            <a:blip r:embed="rId3"/>
            <a:stretch>
              <a:fillRect/>
            </a:stretch>
          </p:blipFill>
          <p:spPr>
            <a:xfrm>
              <a:off x="0" y="0"/>
              <a:ext cx="10137127" cy="5222324"/>
            </a:xfrm>
            <a:prstGeom prst="rect">
              <a:avLst/>
            </a:prstGeom>
            <a:effectLst/>
          </p:spPr>
        </p:pic>
      </p:grpSp>
      <p:grpSp>
        <p:nvGrpSpPr>
          <p:cNvPr id="171" name="Slide 4-2.png"/>
          <p:cNvGrpSpPr/>
          <p:nvPr/>
        </p:nvGrpSpPr>
        <p:grpSpPr>
          <a:xfrm>
            <a:off x="10393516" y="3013373"/>
            <a:ext cx="13910792" cy="7689254"/>
            <a:chOff x="0" y="0"/>
            <a:chExt cx="13910791" cy="7689253"/>
          </a:xfrm>
        </p:grpSpPr>
        <p:pic>
          <p:nvPicPr>
            <p:cNvPr id="170" name="Slide 4-2.png" descr="Slide 4-2.png"/>
            <p:cNvPicPr>
              <a:picLocks noChangeAspect="1"/>
            </p:cNvPicPr>
            <p:nvPr/>
          </p:nvPicPr>
          <p:blipFill>
            <a:blip r:embed="rId4"/>
            <a:srcRect l="559" r="10182"/>
            <a:stretch>
              <a:fillRect/>
            </a:stretch>
          </p:blipFill>
          <p:spPr>
            <a:xfrm>
              <a:off x="127000" y="76200"/>
              <a:ext cx="13656792" cy="7371754"/>
            </a:xfrm>
            <a:prstGeom prst="rect">
              <a:avLst/>
            </a:prstGeom>
            <a:ln>
              <a:noFill/>
            </a:ln>
            <a:effectLst/>
          </p:spPr>
        </p:pic>
        <p:pic>
          <p:nvPicPr>
            <p:cNvPr id="169" name="Slide 4-2.png" descr="Slide 4-2.png"/>
            <p:cNvPicPr>
              <a:picLocks/>
            </p:cNvPicPr>
            <p:nvPr/>
          </p:nvPicPr>
          <p:blipFill>
            <a:blip r:embed="rId5"/>
            <a:stretch>
              <a:fillRect/>
            </a:stretch>
          </p:blipFill>
          <p:spPr>
            <a:xfrm>
              <a:off x="0" y="0"/>
              <a:ext cx="13910792" cy="7689254"/>
            </a:xfrm>
            <a:prstGeom prst="rect">
              <a:avLst/>
            </a:prstGeom>
            <a:effectLst/>
          </p:spPr>
        </p:pic>
      </p:grpSp>
      <p:pic>
        <p:nvPicPr>
          <p:cNvPr id="172" name="DocketAlarm_Lockup_Color.jpg" descr="DocketAlarm_Lockup_Color.jpg"/>
          <p:cNvPicPr>
            <a:picLocks noChangeAspect="1"/>
          </p:cNvPicPr>
          <p:nvPr/>
        </p:nvPicPr>
        <p:blipFill>
          <a:blip r:embed="rId6"/>
          <a:stretch>
            <a:fillRect/>
          </a:stretch>
        </p:blipFill>
        <p:spPr>
          <a:xfrm>
            <a:off x="547914" y="453338"/>
            <a:ext cx="4111468" cy="710045"/>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Option 2: Automatically Track Individual Dockets"/>
          <p:cNvSpPr txBox="1">
            <a:spLocks noGrp="1"/>
          </p:cNvSpPr>
          <p:nvPr>
            <p:ph type="title"/>
          </p:nvPr>
        </p:nvSpPr>
        <p:spPr>
          <a:xfrm>
            <a:off x="8169158" y="808360"/>
            <a:ext cx="8045683" cy="1600201"/>
          </a:xfrm>
          <a:prstGeom prst="rect">
            <a:avLst/>
          </a:prstGeom>
        </p:spPr>
        <p:txBody>
          <a:bodyPr/>
          <a:lstStyle>
            <a:lvl1pPr defTabSz="1267967">
              <a:defRPr sz="4368" spc="-43"/>
            </a:lvl1pPr>
          </a:lstStyle>
          <a:p>
            <a:r>
              <a:rPr dirty="0"/>
              <a:t>Option 2: Automatically Track Individual Dockets</a:t>
            </a:r>
          </a:p>
        </p:txBody>
      </p:sp>
      <p:sp>
        <p:nvSpPr>
          <p:cNvPr id="409" name="PACER requires a user to search for and open a docket sheet each time that user desires to check for updates, with no confirmation that an opened docket will actually have updates.…"/>
          <p:cNvSpPr txBox="1">
            <a:spLocks noGrp="1"/>
          </p:cNvSpPr>
          <p:nvPr>
            <p:ph type="body" sz="half" idx="1"/>
          </p:nvPr>
        </p:nvSpPr>
        <p:spPr>
          <a:xfrm>
            <a:off x="17461244" y="1425876"/>
            <a:ext cx="6456362" cy="11348399"/>
          </a:xfrm>
          <a:prstGeom prst="rect">
            <a:avLst/>
          </a:prstGeom>
        </p:spPr>
        <p:txBody>
          <a:bodyPr/>
          <a:lstStyle/>
          <a:p>
            <a:pPr marL="406596" indent="-406596" defTabSz="2048204">
              <a:spcBef>
                <a:spcPts val="2000"/>
              </a:spcBef>
              <a:defRPr sz="3275"/>
            </a:pPr>
            <a:r>
              <a:t>PACER requires a user to search for and open a docket sheet each time that user desires to check for updates, with no confirmation that an opened docket will actually have updates.  </a:t>
            </a:r>
          </a:p>
          <a:p>
            <a:pPr marL="406596" indent="-406596" defTabSz="2048204">
              <a:spcBef>
                <a:spcPts val="2000"/>
              </a:spcBef>
              <a:defRPr sz="3275"/>
            </a:pPr>
            <a:r>
              <a:t>Commercial repositories, like Docket Alarm, monitor all dockets in the courts and thus allow users to receive automatic updates without an additional fee and no additional searching. </a:t>
            </a:r>
          </a:p>
          <a:p>
            <a:pPr marL="865320" lvl="1" indent="-406596" defTabSz="2048204">
              <a:spcBef>
                <a:spcPts val="2000"/>
              </a:spcBef>
              <a:defRPr sz="3275"/>
            </a:pPr>
            <a:r>
              <a:t>With automated docket tracking on commercial repositories, you simply search for the docket once, click “track docket,” and go. </a:t>
            </a:r>
          </a:p>
        </p:txBody>
      </p:sp>
      <p:pic>
        <p:nvPicPr>
          <p:cNvPr id="410" name="DocketAlarm_Lockup_Color.jpg" descr="DocketAlarm_Lockup_Color.jpg"/>
          <p:cNvPicPr>
            <a:picLocks noChangeAspect="1"/>
          </p:cNvPicPr>
          <p:nvPr/>
        </p:nvPicPr>
        <p:blipFill>
          <a:blip r:embed="rId2"/>
          <a:stretch>
            <a:fillRect/>
          </a:stretch>
        </p:blipFill>
        <p:spPr>
          <a:xfrm>
            <a:off x="547914" y="453338"/>
            <a:ext cx="4111468" cy="710045"/>
          </a:xfrm>
          <a:prstGeom prst="rect">
            <a:avLst/>
          </a:prstGeom>
          <a:ln w="12700">
            <a:miter lim="400000"/>
          </a:ln>
        </p:spPr>
      </p:pic>
      <p:pic>
        <p:nvPicPr>
          <p:cNvPr id="411" name="Tracking Individual Dockets.gif" descr="Tracking Individual Dockets.gif"/>
          <p:cNvPicPr>
            <a:picLocks/>
          </p:cNvPicPr>
          <p:nvPr/>
        </p:nvPicPr>
        <p:blipFill>
          <a:blip r:embed="rId3"/>
          <a:stretch>
            <a:fillRect/>
          </a:stretch>
        </p:blipFill>
        <p:spPr>
          <a:xfrm>
            <a:off x="190713" y="2926861"/>
            <a:ext cx="16776298" cy="8930911"/>
          </a:xfrm>
          <a:prstGeom prst="rect">
            <a:avLst/>
          </a:prstGeom>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Judge Deborah did WHAT now?” “Does that firm sue everybody?”…"/>
          <p:cNvSpPr txBox="1">
            <a:spLocks noGrp="1"/>
          </p:cNvSpPr>
          <p:nvPr>
            <p:ph type="body" idx="21"/>
          </p:nvPr>
        </p:nvSpPr>
        <p:spPr>
          <a:xfrm>
            <a:off x="1219200" y="8462239"/>
            <a:ext cx="21945602" cy="242581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“Judge Deborah did WHAT now?” “Does that firm sue everybody?”</a:t>
            </a:r>
          </a:p>
          <a:p>
            <a:r>
              <a:t> “Where is the court where I can win the easiest?”</a:t>
            </a:r>
          </a:p>
        </p:txBody>
      </p:sp>
      <p:sp>
        <p:nvSpPr>
          <p:cNvPr id="414" name="Live Demo: Docket Analytics"/>
          <p:cNvSpPr txBox="1">
            <a:spLocks noGrp="1"/>
          </p:cNvSpPr>
          <p:nvPr>
            <p:ph type="body" sz="quarter" idx="1"/>
          </p:nvPr>
        </p:nvSpPr>
        <p:spPr>
          <a:xfrm>
            <a:off x="1406409" y="5454745"/>
            <a:ext cx="21945601" cy="2425811"/>
          </a:xfrm>
          <a:prstGeom prst="rect">
            <a:avLst/>
          </a:prstGeom>
        </p:spPr>
        <p:txBody>
          <a:bodyPr anchor="ctr"/>
          <a:lstStyle>
            <a:lvl1pPr defTabSz="1316736">
              <a:defRPr sz="12096"/>
            </a:lvl1pPr>
          </a:lstStyle>
          <a:p>
            <a:r>
              <a:t>Live Demo: Docket Analytics </a:t>
            </a:r>
          </a:p>
        </p:txBody>
      </p:sp>
      <p:pic>
        <p:nvPicPr>
          <p:cNvPr id="415" name="DocketAlarm_Lockup_Color.jpg" descr="DocketAlarm_Lockup_Color.jpg"/>
          <p:cNvPicPr>
            <a:picLocks noChangeAspect="1"/>
          </p:cNvPicPr>
          <p:nvPr/>
        </p:nvPicPr>
        <p:blipFill>
          <a:blip r:embed="rId2"/>
          <a:stretch>
            <a:fillRect/>
          </a:stretch>
        </p:blipFill>
        <p:spPr>
          <a:xfrm>
            <a:off x="547914" y="453338"/>
            <a:ext cx="4111468" cy="710045"/>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Questions?…"/>
          <p:cNvSpPr txBox="1">
            <a:spLocks noGrp="1"/>
          </p:cNvSpPr>
          <p:nvPr>
            <p:ph type="body" sz="half" idx="1"/>
          </p:nvPr>
        </p:nvSpPr>
        <p:spPr>
          <a:xfrm>
            <a:off x="1219200" y="4178300"/>
            <a:ext cx="21945600" cy="6362700"/>
          </a:xfrm>
          <a:prstGeom prst="rect">
            <a:avLst/>
          </a:prstGeom>
        </p:spPr>
        <p:txBody>
          <a:bodyPr>
            <a:normAutofit fontScale="55000" lnSpcReduction="20000"/>
          </a:bodyPr>
          <a:lstStyle/>
          <a:p>
            <a:r>
              <a:rPr lang="en-US" b="1" dirty="0"/>
              <a:t>Questions?</a:t>
            </a:r>
            <a:endParaRPr lang="en-US" dirty="0"/>
          </a:p>
          <a:p>
            <a:br>
              <a:rPr lang="en-US" dirty="0"/>
            </a:br>
            <a:endParaRPr lang="en-US" dirty="0"/>
          </a:p>
          <a:p>
            <a:r>
              <a:rPr lang="en-US" b="1" dirty="0"/>
              <a:t>Email: </a:t>
            </a:r>
            <a:r>
              <a:rPr lang="en-US" b="1" u="sng" dirty="0">
                <a:hlinkClick r:id="rId2"/>
              </a:rPr>
              <a:t>support@docketalarm.com</a:t>
            </a:r>
            <a:endParaRPr lang="en-US" b="1" u="sng" dirty="0"/>
          </a:p>
          <a:p>
            <a:r>
              <a:rPr lang="en-US" b="1" dirty="0"/>
              <a:t> </a:t>
            </a:r>
            <a:endParaRPr lang="en-US" dirty="0"/>
          </a:p>
          <a:p>
            <a:r>
              <a:rPr lang="en-US" b="1" dirty="0"/>
              <a:t>Phone: (866) 773-1782, Option 4</a:t>
            </a:r>
          </a:p>
          <a:p>
            <a:endParaRPr lang="en-US" dirty="0"/>
          </a:p>
          <a:p>
            <a:r>
              <a:rPr lang="en-US" b="1" dirty="0"/>
              <a:t>Chat: Use Tab in Bottom Right of Application</a:t>
            </a:r>
            <a:endParaRPr lang="en-US" dirty="0"/>
          </a:p>
          <a:p>
            <a:br>
              <a:rPr lang="en-US" dirty="0"/>
            </a:br>
            <a:endParaRPr lang="en-US" dirty="0"/>
          </a:p>
          <a:p>
            <a:r>
              <a:rPr lang="en-US" b="1" dirty="0"/>
              <a:t>Monday-Friday</a:t>
            </a:r>
          </a:p>
          <a:p>
            <a:endParaRPr lang="en-US" dirty="0"/>
          </a:p>
          <a:p>
            <a:r>
              <a:rPr lang="en-US" b="1" dirty="0"/>
              <a:t>8 am - 9 pm EST</a:t>
            </a:r>
            <a:endParaRPr lang="en-US" dirty="0"/>
          </a:p>
        </p:txBody>
      </p:sp>
      <p:pic>
        <p:nvPicPr>
          <p:cNvPr id="418" name="DocketAlarm_Lockup_Color.jpg" descr="DocketAlarm_Lockup_Color.jpg"/>
          <p:cNvPicPr>
            <a:picLocks noChangeAspect="1"/>
          </p:cNvPicPr>
          <p:nvPr/>
        </p:nvPicPr>
        <p:blipFill>
          <a:blip r:embed="rId3"/>
          <a:stretch>
            <a:fillRect/>
          </a:stretch>
        </p:blipFill>
        <p:spPr>
          <a:xfrm>
            <a:off x="547914" y="453338"/>
            <a:ext cx="4111468" cy="710045"/>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Parts of a Docket"/>
          <p:cNvSpPr txBox="1">
            <a:spLocks noGrp="1"/>
          </p:cNvSpPr>
          <p:nvPr>
            <p:ph type="title"/>
          </p:nvPr>
        </p:nvSpPr>
        <p:spPr>
          <a:xfrm>
            <a:off x="1219200" y="2553187"/>
            <a:ext cx="9753600" cy="1600201"/>
          </a:xfrm>
          <a:prstGeom prst="rect">
            <a:avLst/>
          </a:prstGeom>
          <a:ln w="9525">
            <a:round/>
          </a:ln>
        </p:spPr>
        <p:txBody>
          <a:bodyPr/>
          <a:lstStyle>
            <a:lvl1pPr defTabSz="2218944">
              <a:defRPr sz="7644" spc="-76"/>
            </a:lvl1pPr>
          </a:lstStyle>
          <a:p>
            <a:r>
              <a:t>Parts of a Docket</a:t>
            </a:r>
          </a:p>
        </p:txBody>
      </p:sp>
      <p:sp>
        <p:nvSpPr>
          <p:cNvPr id="175" name="Appearance Docket…"/>
          <p:cNvSpPr txBox="1">
            <a:spLocks noGrp="1"/>
          </p:cNvSpPr>
          <p:nvPr>
            <p:ph type="body" sz="half" idx="1"/>
          </p:nvPr>
        </p:nvSpPr>
        <p:spPr>
          <a:xfrm>
            <a:off x="1217215" y="4701560"/>
            <a:ext cx="9757570" cy="8384680"/>
          </a:xfrm>
          <a:prstGeom prst="rect">
            <a:avLst/>
          </a:prstGeom>
          <a:ln w="9525">
            <a:round/>
          </a:ln>
        </p:spPr>
        <p:txBody>
          <a:bodyPr/>
          <a:lstStyle/>
          <a:p>
            <a:pPr marL="464681" indent="-464681" defTabSz="2340805">
              <a:spcBef>
                <a:spcPts val="2300"/>
              </a:spcBef>
              <a:defRPr sz="3743"/>
            </a:pPr>
            <a:r>
              <a:t>Appearance Docket</a:t>
            </a:r>
          </a:p>
          <a:p>
            <a:pPr marL="464681" indent="-464681" defTabSz="2340805">
              <a:spcBef>
                <a:spcPts val="2300"/>
              </a:spcBef>
              <a:defRPr sz="3743"/>
            </a:pPr>
            <a:r>
              <a:t>Docket Number</a:t>
            </a:r>
          </a:p>
          <a:p>
            <a:pPr marL="464681" indent="-464681" defTabSz="2340805">
              <a:spcBef>
                <a:spcPts val="2300"/>
              </a:spcBef>
              <a:defRPr sz="3743"/>
            </a:pPr>
            <a:r>
              <a:t>Court</a:t>
            </a:r>
          </a:p>
          <a:p>
            <a:pPr marL="464681" indent="-464681" defTabSz="2340805">
              <a:spcBef>
                <a:spcPts val="2300"/>
              </a:spcBef>
              <a:defRPr sz="3743"/>
            </a:pPr>
            <a:r>
              <a:t>Docket Entries with Filing Date &amp; Number</a:t>
            </a:r>
          </a:p>
          <a:p>
            <a:pPr marL="464681" indent="-464681" defTabSz="2340805">
              <a:spcBef>
                <a:spcPts val="2300"/>
              </a:spcBef>
              <a:defRPr sz="3743"/>
            </a:pPr>
            <a:r>
              <a:t>Underlying Documents </a:t>
            </a:r>
          </a:p>
          <a:p>
            <a:pPr marL="464681" indent="-464681" defTabSz="2340805">
              <a:spcBef>
                <a:spcPts val="2300"/>
              </a:spcBef>
              <a:defRPr sz="3743"/>
            </a:pPr>
            <a:r>
              <a:t>NOS Codes</a:t>
            </a:r>
          </a:p>
          <a:p>
            <a:pPr marL="464681" indent="-464681" defTabSz="2340805">
              <a:spcBef>
                <a:spcPts val="2300"/>
              </a:spcBef>
              <a:defRPr sz="3743"/>
            </a:pPr>
            <a:r>
              <a:t>Associated Cases</a:t>
            </a:r>
          </a:p>
          <a:p>
            <a:pPr marL="464681" indent="-464681" defTabSz="2340805">
              <a:spcBef>
                <a:spcPts val="2300"/>
              </a:spcBef>
              <a:defRPr sz="3743"/>
            </a:pPr>
            <a:r>
              <a:t>Date Case Commenced and (when applicable) Terminated</a:t>
            </a:r>
          </a:p>
        </p:txBody>
      </p:sp>
      <p:grpSp>
        <p:nvGrpSpPr>
          <p:cNvPr id="178" name="Slide 4.png"/>
          <p:cNvGrpSpPr/>
          <p:nvPr/>
        </p:nvGrpSpPr>
        <p:grpSpPr>
          <a:xfrm>
            <a:off x="12852400" y="453337"/>
            <a:ext cx="10650492" cy="13432447"/>
            <a:chOff x="0" y="0"/>
            <a:chExt cx="10807715" cy="14055568"/>
          </a:xfrm>
        </p:grpSpPr>
        <p:pic>
          <p:nvPicPr>
            <p:cNvPr id="177" name="Slide 4.png" descr="Slide 4.png"/>
            <p:cNvPicPr>
              <a:picLocks noChangeAspect="1"/>
            </p:cNvPicPr>
            <p:nvPr/>
          </p:nvPicPr>
          <p:blipFill>
            <a:blip r:embed="rId2"/>
            <a:srcRect l="3288" t="1069" b="13047"/>
            <a:stretch>
              <a:fillRect/>
            </a:stretch>
          </p:blipFill>
          <p:spPr>
            <a:xfrm>
              <a:off x="584199" y="469900"/>
              <a:ext cx="9664717" cy="12963368"/>
            </a:xfrm>
            <a:prstGeom prst="rect">
              <a:avLst/>
            </a:prstGeom>
            <a:ln>
              <a:noFill/>
            </a:ln>
            <a:effectLst/>
          </p:spPr>
        </p:pic>
        <p:pic>
          <p:nvPicPr>
            <p:cNvPr id="176" name="Slide 4.png" descr="Slide 4.png"/>
            <p:cNvPicPr>
              <a:picLocks/>
            </p:cNvPicPr>
            <p:nvPr/>
          </p:nvPicPr>
          <p:blipFill>
            <a:blip r:embed="rId3"/>
            <a:stretch>
              <a:fillRect/>
            </a:stretch>
          </p:blipFill>
          <p:spPr>
            <a:xfrm>
              <a:off x="0" y="-1"/>
              <a:ext cx="10807716" cy="14055570"/>
            </a:xfrm>
            <a:prstGeom prst="rect">
              <a:avLst/>
            </a:prstGeom>
            <a:effectLst/>
          </p:spPr>
        </p:pic>
      </p:grpSp>
      <p:pic>
        <p:nvPicPr>
          <p:cNvPr id="179" name="DocketAlarm_Lockup_Color.jpg" descr="DocketAlarm_Lockup_Color.jpg"/>
          <p:cNvPicPr>
            <a:picLocks noChangeAspect="1"/>
          </p:cNvPicPr>
          <p:nvPr/>
        </p:nvPicPr>
        <p:blipFill>
          <a:blip r:embed="rId4"/>
          <a:stretch>
            <a:fillRect/>
          </a:stretch>
        </p:blipFill>
        <p:spPr>
          <a:xfrm>
            <a:off x="547914" y="453338"/>
            <a:ext cx="3957495" cy="683454"/>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What is the Appearance Docket?"/>
          <p:cNvSpPr txBox="1">
            <a:spLocks noGrp="1"/>
          </p:cNvSpPr>
          <p:nvPr>
            <p:ph type="title"/>
          </p:nvPr>
        </p:nvSpPr>
        <p:spPr>
          <a:xfrm>
            <a:off x="13358176" y="639604"/>
            <a:ext cx="9753601" cy="1600201"/>
          </a:xfrm>
          <a:prstGeom prst="rect">
            <a:avLst/>
          </a:prstGeom>
          <a:ln w="9525">
            <a:round/>
          </a:ln>
        </p:spPr>
        <p:txBody>
          <a:bodyPr/>
          <a:lstStyle>
            <a:lvl1pPr defTabSz="1536191">
              <a:defRPr sz="5292" spc="-52"/>
            </a:lvl1pPr>
          </a:lstStyle>
          <a:p>
            <a:r>
              <a:rPr dirty="0"/>
              <a:t>What is the Appearance Docket?</a:t>
            </a:r>
          </a:p>
        </p:txBody>
      </p:sp>
      <p:sp>
        <p:nvSpPr>
          <p:cNvPr id="182" name="“It is just a fancy way of saying, who are the parties and lawyers in the case.”"/>
          <p:cNvSpPr txBox="1">
            <a:spLocks noGrp="1"/>
          </p:cNvSpPr>
          <p:nvPr>
            <p:ph type="body" idx="22"/>
          </p:nvPr>
        </p:nvSpPr>
        <p:spPr>
          <a:xfrm>
            <a:off x="354057" y="3531307"/>
            <a:ext cx="9872170" cy="137815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718184">
              <a:defRPr sz="3828" spc="-38"/>
            </a:lvl1pPr>
          </a:lstStyle>
          <a:p>
            <a:r>
              <a:t>“It is just a fancy way of saying, who are the parties and lawyers in the case.”</a:t>
            </a:r>
          </a:p>
        </p:txBody>
      </p:sp>
      <p:grpSp>
        <p:nvGrpSpPr>
          <p:cNvPr id="185" name="Slide 5-1.png"/>
          <p:cNvGrpSpPr/>
          <p:nvPr/>
        </p:nvGrpSpPr>
        <p:grpSpPr>
          <a:xfrm>
            <a:off x="10961561" y="2189180"/>
            <a:ext cx="13263023" cy="10637820"/>
            <a:chOff x="0" y="0"/>
            <a:chExt cx="13544926" cy="11027960"/>
          </a:xfrm>
        </p:grpSpPr>
        <p:pic>
          <p:nvPicPr>
            <p:cNvPr id="184" name="Slide 5-1.png" descr="Slide 5-1.png"/>
            <p:cNvPicPr>
              <a:picLocks noChangeAspect="1"/>
            </p:cNvPicPr>
            <p:nvPr/>
          </p:nvPicPr>
          <p:blipFill>
            <a:blip r:embed="rId2"/>
            <a:srcRect r="30578"/>
            <a:stretch>
              <a:fillRect/>
            </a:stretch>
          </p:blipFill>
          <p:spPr>
            <a:xfrm>
              <a:off x="584200" y="469900"/>
              <a:ext cx="12401928" cy="9935761"/>
            </a:xfrm>
            <a:prstGeom prst="rect">
              <a:avLst/>
            </a:prstGeom>
            <a:ln>
              <a:noFill/>
            </a:ln>
            <a:effectLst/>
          </p:spPr>
        </p:pic>
        <p:pic>
          <p:nvPicPr>
            <p:cNvPr id="183" name="Slide 5-1.png" descr="Slide 5-1.png"/>
            <p:cNvPicPr>
              <a:picLocks/>
            </p:cNvPicPr>
            <p:nvPr/>
          </p:nvPicPr>
          <p:blipFill>
            <a:blip r:embed="rId3"/>
            <a:stretch>
              <a:fillRect/>
            </a:stretch>
          </p:blipFill>
          <p:spPr>
            <a:xfrm>
              <a:off x="0" y="-1"/>
              <a:ext cx="13544927" cy="11027962"/>
            </a:xfrm>
            <a:prstGeom prst="rect">
              <a:avLst/>
            </a:prstGeom>
            <a:effectLst/>
          </p:spPr>
        </p:pic>
      </p:grpSp>
      <p:grpSp>
        <p:nvGrpSpPr>
          <p:cNvPr id="188" name="Slide 4-2.png"/>
          <p:cNvGrpSpPr/>
          <p:nvPr/>
        </p:nvGrpSpPr>
        <p:grpSpPr>
          <a:xfrm>
            <a:off x="515810" y="5713710"/>
            <a:ext cx="10367498" cy="4293890"/>
            <a:chOff x="0" y="0"/>
            <a:chExt cx="11201729" cy="5078363"/>
          </a:xfrm>
        </p:grpSpPr>
        <p:pic>
          <p:nvPicPr>
            <p:cNvPr id="187" name="Slide 4-2.png" descr="Slide 4-2.png"/>
            <p:cNvPicPr>
              <a:picLocks noChangeAspect="1"/>
            </p:cNvPicPr>
            <p:nvPr/>
          </p:nvPicPr>
          <p:blipFill>
            <a:blip r:embed="rId4"/>
            <a:srcRect l="6363" r="2459"/>
            <a:stretch>
              <a:fillRect/>
            </a:stretch>
          </p:blipFill>
          <p:spPr>
            <a:xfrm>
              <a:off x="584199" y="469899"/>
              <a:ext cx="10058731" cy="3986165"/>
            </a:xfrm>
            <a:prstGeom prst="rect">
              <a:avLst/>
            </a:prstGeom>
            <a:ln>
              <a:noFill/>
            </a:ln>
            <a:effectLst/>
          </p:spPr>
        </p:pic>
        <p:pic>
          <p:nvPicPr>
            <p:cNvPr id="186" name="Slide 4-2.png" descr="Slide 4-2.png"/>
            <p:cNvPicPr>
              <a:picLocks/>
            </p:cNvPicPr>
            <p:nvPr/>
          </p:nvPicPr>
          <p:blipFill>
            <a:blip r:embed="rId5"/>
            <a:stretch>
              <a:fillRect/>
            </a:stretch>
          </p:blipFill>
          <p:spPr>
            <a:xfrm>
              <a:off x="-1" y="-1"/>
              <a:ext cx="11201731" cy="5078365"/>
            </a:xfrm>
            <a:prstGeom prst="rect">
              <a:avLst/>
            </a:prstGeom>
            <a:effectLst/>
          </p:spPr>
        </p:pic>
      </p:grpSp>
      <p:pic>
        <p:nvPicPr>
          <p:cNvPr id="189" name="DocketAlarm_Lockup_Color.jpg" descr="DocketAlarm_Lockup_Color.jpg"/>
          <p:cNvPicPr>
            <a:picLocks noChangeAspect="1"/>
          </p:cNvPicPr>
          <p:nvPr/>
        </p:nvPicPr>
        <p:blipFill>
          <a:blip r:embed="rId6"/>
          <a:stretch>
            <a:fillRect/>
          </a:stretch>
        </p:blipFill>
        <p:spPr>
          <a:xfrm>
            <a:off x="547914" y="453338"/>
            <a:ext cx="3966777" cy="685057"/>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What is a Docket Number?"/>
          <p:cNvSpPr txBox="1">
            <a:spLocks noGrp="1"/>
          </p:cNvSpPr>
          <p:nvPr>
            <p:ph type="title"/>
          </p:nvPr>
        </p:nvSpPr>
        <p:spPr>
          <a:xfrm>
            <a:off x="304686" y="2499850"/>
            <a:ext cx="9757338" cy="2540001"/>
          </a:xfrm>
          <a:prstGeom prst="rect">
            <a:avLst/>
          </a:prstGeom>
          <a:ln w="9525">
            <a:round/>
          </a:ln>
        </p:spPr>
        <p:txBody>
          <a:bodyPr/>
          <a:lstStyle>
            <a:lvl1pPr defTabSz="1999488">
              <a:defRPr sz="6887" spc="-68"/>
            </a:lvl1pPr>
          </a:lstStyle>
          <a:p>
            <a:r>
              <a:t>What is a Docket Number?</a:t>
            </a:r>
          </a:p>
        </p:txBody>
      </p:sp>
      <p:grpSp>
        <p:nvGrpSpPr>
          <p:cNvPr id="194" name="Slide 7-1.png"/>
          <p:cNvGrpSpPr/>
          <p:nvPr/>
        </p:nvGrpSpPr>
        <p:grpSpPr>
          <a:xfrm>
            <a:off x="10330128" y="670772"/>
            <a:ext cx="14080411" cy="6761930"/>
            <a:chOff x="0" y="0"/>
            <a:chExt cx="14080410" cy="6761929"/>
          </a:xfrm>
        </p:grpSpPr>
        <p:pic>
          <p:nvPicPr>
            <p:cNvPr id="193" name="Slide 7-1.png" descr="Slide 7-1.png"/>
            <p:cNvPicPr>
              <a:picLocks noChangeAspect="1"/>
            </p:cNvPicPr>
            <p:nvPr/>
          </p:nvPicPr>
          <p:blipFill>
            <a:blip r:embed="rId2"/>
            <a:srcRect l="4090"/>
            <a:stretch>
              <a:fillRect/>
            </a:stretch>
          </p:blipFill>
          <p:spPr>
            <a:xfrm>
              <a:off x="584200" y="469900"/>
              <a:ext cx="12937410" cy="5669730"/>
            </a:xfrm>
            <a:prstGeom prst="rect">
              <a:avLst/>
            </a:prstGeom>
            <a:ln>
              <a:noFill/>
            </a:ln>
            <a:effectLst/>
          </p:spPr>
        </p:pic>
        <p:pic>
          <p:nvPicPr>
            <p:cNvPr id="192" name="Slide 7-1.png" descr="Slide 7-1.png"/>
            <p:cNvPicPr>
              <a:picLocks/>
            </p:cNvPicPr>
            <p:nvPr/>
          </p:nvPicPr>
          <p:blipFill>
            <a:blip r:embed="rId3"/>
            <a:stretch>
              <a:fillRect/>
            </a:stretch>
          </p:blipFill>
          <p:spPr>
            <a:xfrm>
              <a:off x="-1" y="0"/>
              <a:ext cx="14080412" cy="6761930"/>
            </a:xfrm>
            <a:prstGeom prst="rect">
              <a:avLst/>
            </a:prstGeom>
            <a:effectLst/>
          </p:spPr>
        </p:pic>
      </p:grpSp>
      <p:grpSp>
        <p:nvGrpSpPr>
          <p:cNvPr id="197" name="Slide 7-2.png"/>
          <p:cNvGrpSpPr/>
          <p:nvPr/>
        </p:nvGrpSpPr>
        <p:grpSpPr>
          <a:xfrm>
            <a:off x="681004" y="6865176"/>
            <a:ext cx="23211748" cy="6731604"/>
            <a:chOff x="0" y="0"/>
            <a:chExt cx="23211747" cy="6731603"/>
          </a:xfrm>
        </p:grpSpPr>
        <p:pic>
          <p:nvPicPr>
            <p:cNvPr id="196" name="Slide 7-2.png" descr="Slide 7-2.png"/>
            <p:cNvPicPr>
              <a:picLocks noChangeAspect="1"/>
            </p:cNvPicPr>
            <p:nvPr/>
          </p:nvPicPr>
          <p:blipFill>
            <a:blip r:embed="rId4"/>
            <a:stretch>
              <a:fillRect/>
            </a:stretch>
          </p:blipFill>
          <p:spPr>
            <a:xfrm>
              <a:off x="584200" y="469900"/>
              <a:ext cx="22068748" cy="5639404"/>
            </a:xfrm>
            <a:prstGeom prst="rect">
              <a:avLst/>
            </a:prstGeom>
            <a:ln>
              <a:noFill/>
            </a:ln>
            <a:effectLst/>
          </p:spPr>
        </p:pic>
        <p:pic>
          <p:nvPicPr>
            <p:cNvPr id="195" name="Slide 7-2.png" descr="Slide 7-2.png"/>
            <p:cNvPicPr>
              <a:picLocks/>
            </p:cNvPicPr>
            <p:nvPr/>
          </p:nvPicPr>
          <p:blipFill>
            <a:blip r:embed="rId5"/>
            <a:stretch>
              <a:fillRect/>
            </a:stretch>
          </p:blipFill>
          <p:spPr>
            <a:xfrm>
              <a:off x="0" y="0"/>
              <a:ext cx="23211748" cy="6731604"/>
            </a:xfrm>
            <a:prstGeom prst="rect">
              <a:avLst/>
            </a:prstGeom>
            <a:effectLst/>
          </p:spPr>
        </p:pic>
      </p:grpSp>
      <p:pic>
        <p:nvPicPr>
          <p:cNvPr id="198" name="DocketAlarm_Lockup_Color.jpg" descr="DocketAlarm_Lockup_Color.jpg"/>
          <p:cNvPicPr>
            <a:picLocks noChangeAspect="1"/>
          </p:cNvPicPr>
          <p:nvPr/>
        </p:nvPicPr>
        <p:blipFill>
          <a:blip r:embed="rId6"/>
          <a:stretch>
            <a:fillRect/>
          </a:stretch>
        </p:blipFill>
        <p:spPr>
          <a:xfrm>
            <a:off x="547914" y="453338"/>
            <a:ext cx="4111468" cy="710045"/>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What are NOS Codes?"/>
          <p:cNvSpPr txBox="1">
            <a:spLocks noGrp="1"/>
          </p:cNvSpPr>
          <p:nvPr>
            <p:ph type="title"/>
          </p:nvPr>
        </p:nvSpPr>
        <p:spPr>
          <a:xfrm>
            <a:off x="6697297" y="136333"/>
            <a:ext cx="9757338" cy="1963321"/>
          </a:xfrm>
          <a:prstGeom prst="rect">
            <a:avLst/>
          </a:prstGeom>
        </p:spPr>
        <p:txBody>
          <a:bodyPr anchor="ctr"/>
          <a:lstStyle>
            <a:lvl1pPr defTabSz="2243327">
              <a:defRPr sz="7728" spc="-77"/>
            </a:lvl1pPr>
          </a:lstStyle>
          <a:p>
            <a:r>
              <a:t>What are NOS Codes?</a:t>
            </a:r>
          </a:p>
        </p:txBody>
      </p:sp>
      <p:grpSp>
        <p:nvGrpSpPr>
          <p:cNvPr id="203" name="Slide 8-1.png"/>
          <p:cNvGrpSpPr/>
          <p:nvPr/>
        </p:nvGrpSpPr>
        <p:grpSpPr>
          <a:xfrm>
            <a:off x="2976304" y="5316016"/>
            <a:ext cx="21223663" cy="8399984"/>
            <a:chOff x="0" y="0"/>
            <a:chExt cx="21223662" cy="8399982"/>
          </a:xfrm>
        </p:grpSpPr>
        <p:pic>
          <p:nvPicPr>
            <p:cNvPr id="202" name="Slide 8-1.png" descr="Slide 8-1.png"/>
            <p:cNvPicPr>
              <a:picLocks noChangeAspect="1"/>
            </p:cNvPicPr>
            <p:nvPr/>
          </p:nvPicPr>
          <p:blipFill>
            <a:blip r:embed="rId2"/>
            <a:srcRect l="1836" t="18428" r="2901"/>
            <a:stretch>
              <a:fillRect/>
            </a:stretch>
          </p:blipFill>
          <p:spPr>
            <a:xfrm>
              <a:off x="584200" y="469900"/>
              <a:ext cx="20080663" cy="7307783"/>
            </a:xfrm>
            <a:prstGeom prst="rect">
              <a:avLst/>
            </a:prstGeom>
            <a:ln>
              <a:noFill/>
            </a:ln>
            <a:effectLst/>
          </p:spPr>
        </p:pic>
        <p:pic>
          <p:nvPicPr>
            <p:cNvPr id="201" name="Slide 8-1.png" descr="Slide 8-1.png"/>
            <p:cNvPicPr>
              <a:picLocks/>
            </p:cNvPicPr>
            <p:nvPr/>
          </p:nvPicPr>
          <p:blipFill>
            <a:blip r:embed="rId3"/>
            <a:stretch>
              <a:fillRect/>
            </a:stretch>
          </p:blipFill>
          <p:spPr>
            <a:xfrm>
              <a:off x="-1" y="-1"/>
              <a:ext cx="21223664" cy="8399984"/>
            </a:xfrm>
            <a:prstGeom prst="rect">
              <a:avLst/>
            </a:prstGeom>
            <a:effectLst/>
          </p:spPr>
        </p:pic>
      </p:grpSp>
      <p:grpSp>
        <p:nvGrpSpPr>
          <p:cNvPr id="206" name="Find all descriptions here:…"/>
          <p:cNvGrpSpPr/>
          <p:nvPr/>
        </p:nvGrpSpPr>
        <p:grpSpPr>
          <a:xfrm>
            <a:off x="16137795" y="2298832"/>
            <a:ext cx="7623944" cy="2368347"/>
            <a:chOff x="0" y="0"/>
            <a:chExt cx="7623943" cy="2368346"/>
          </a:xfrm>
        </p:grpSpPr>
        <p:sp>
          <p:nvSpPr>
            <p:cNvPr id="205" name="Find all descriptions here:…"/>
            <p:cNvSpPr txBox="1"/>
            <p:nvPr/>
          </p:nvSpPr>
          <p:spPr>
            <a:xfrm>
              <a:off x="101600" y="101599"/>
              <a:ext cx="7408044" cy="2025448"/>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nSpc>
                  <a:spcPct val="80000"/>
                </a:lnSpc>
                <a:defRPr sz="2900" spc="-29">
                  <a:latin typeface="+mn-lt"/>
                  <a:ea typeface="+mn-ea"/>
                  <a:cs typeface="+mn-cs"/>
                  <a:sym typeface="Canela Bold"/>
                </a:defRPr>
              </a:pPr>
              <a:r>
                <a:t>Find all descriptions here: </a:t>
              </a:r>
            </a:p>
            <a:p>
              <a:pPr>
                <a:lnSpc>
                  <a:spcPct val="80000"/>
                </a:lnSpc>
                <a:defRPr sz="2900" spc="-29">
                  <a:latin typeface="+mn-lt"/>
                  <a:ea typeface="+mn-ea"/>
                  <a:cs typeface="+mn-cs"/>
                  <a:sym typeface="Canela Bold"/>
                </a:defRPr>
              </a:pPr>
              <a:endParaRPr/>
            </a:p>
            <a:p>
              <a:pPr>
                <a:lnSpc>
                  <a:spcPct val="80000"/>
                </a:lnSpc>
                <a:defRPr sz="2900" spc="-29">
                  <a:latin typeface="+mn-lt"/>
                  <a:ea typeface="+mn-ea"/>
                  <a:cs typeface="+mn-cs"/>
                  <a:sym typeface="Canela Bold"/>
                </a:defRPr>
              </a:pPr>
              <a:r>
                <a:rPr u="sng">
                  <a:hlinkClick r:id="rId4"/>
                </a:rPr>
                <a:t>https://www.uscourts.gov/sites/default/files/js_044_code_descriptions.pdf</a:t>
              </a:r>
              <a:r>
                <a:t>  </a:t>
              </a:r>
            </a:p>
          </p:txBody>
        </p:sp>
        <p:pic>
          <p:nvPicPr>
            <p:cNvPr id="204" name="Find all descriptions here:… Find all descriptions here: https://www.uscourts.gov/sites/default/files/js_044_code_descriptions.pdf  " descr="Find all descriptions here:… Find all descriptions here: https://www.uscourts.gov/sites/default/files/js_044_code_descriptions.pdf  "/>
            <p:cNvPicPr>
              <a:picLocks/>
            </p:cNvPicPr>
            <p:nvPr/>
          </p:nvPicPr>
          <p:blipFill>
            <a:blip r:embed="rId5"/>
            <a:stretch>
              <a:fillRect/>
            </a:stretch>
          </p:blipFill>
          <p:spPr>
            <a:xfrm>
              <a:off x="0" y="-1"/>
              <a:ext cx="7623944" cy="2368348"/>
            </a:xfrm>
            <a:prstGeom prst="rect">
              <a:avLst/>
            </a:prstGeom>
            <a:effectLst/>
          </p:spPr>
        </p:pic>
      </p:grpSp>
      <p:grpSp>
        <p:nvGrpSpPr>
          <p:cNvPr id="209" name="Slide 8-2.png"/>
          <p:cNvGrpSpPr/>
          <p:nvPr/>
        </p:nvGrpSpPr>
        <p:grpSpPr>
          <a:xfrm>
            <a:off x="184033" y="2291465"/>
            <a:ext cx="13871753" cy="3313025"/>
            <a:chOff x="0" y="0"/>
            <a:chExt cx="13871751" cy="3313024"/>
          </a:xfrm>
        </p:grpSpPr>
        <p:pic>
          <p:nvPicPr>
            <p:cNvPr id="208" name="Slide 8-2.png" descr="Slide 8-2.png"/>
            <p:cNvPicPr>
              <a:picLocks noChangeAspect="1"/>
            </p:cNvPicPr>
            <p:nvPr/>
          </p:nvPicPr>
          <p:blipFill>
            <a:blip r:embed="rId6"/>
            <a:stretch>
              <a:fillRect/>
            </a:stretch>
          </p:blipFill>
          <p:spPr>
            <a:xfrm>
              <a:off x="584200" y="469900"/>
              <a:ext cx="12728752" cy="2220825"/>
            </a:xfrm>
            <a:prstGeom prst="rect">
              <a:avLst/>
            </a:prstGeom>
            <a:ln>
              <a:noFill/>
            </a:ln>
            <a:effectLst/>
          </p:spPr>
        </p:pic>
        <p:pic>
          <p:nvPicPr>
            <p:cNvPr id="207" name="Slide 8-2.png" descr="Slide 8-2.png"/>
            <p:cNvPicPr>
              <a:picLocks/>
            </p:cNvPicPr>
            <p:nvPr/>
          </p:nvPicPr>
          <p:blipFill>
            <a:blip r:embed="rId7"/>
            <a:stretch>
              <a:fillRect/>
            </a:stretch>
          </p:blipFill>
          <p:spPr>
            <a:xfrm>
              <a:off x="0" y="0"/>
              <a:ext cx="13871752" cy="3313025"/>
            </a:xfrm>
            <a:prstGeom prst="rect">
              <a:avLst/>
            </a:prstGeom>
            <a:effectLst/>
          </p:spPr>
        </p:pic>
      </p:grpSp>
      <p:pic>
        <p:nvPicPr>
          <p:cNvPr id="210" name="DocketAlarm_Lockup_Color.jpg" descr="DocketAlarm_Lockup_Color.jpg"/>
          <p:cNvPicPr>
            <a:picLocks noChangeAspect="1"/>
          </p:cNvPicPr>
          <p:nvPr/>
        </p:nvPicPr>
        <p:blipFill>
          <a:blip r:embed="rId8"/>
          <a:stretch>
            <a:fillRect/>
          </a:stretch>
        </p:blipFill>
        <p:spPr>
          <a:xfrm>
            <a:off x="547914" y="453338"/>
            <a:ext cx="4111468" cy="710045"/>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Docket Entries"/>
          <p:cNvSpPr txBox="1">
            <a:spLocks noGrp="1"/>
          </p:cNvSpPr>
          <p:nvPr>
            <p:ph type="title"/>
          </p:nvPr>
        </p:nvSpPr>
        <p:spPr>
          <a:xfrm>
            <a:off x="274805" y="1641944"/>
            <a:ext cx="7552895" cy="1600201"/>
          </a:xfrm>
          <a:prstGeom prst="rect">
            <a:avLst/>
          </a:prstGeom>
        </p:spPr>
        <p:txBody>
          <a:bodyPr/>
          <a:lstStyle>
            <a:lvl1pPr defTabSz="2267711">
              <a:defRPr sz="7812" spc="-78"/>
            </a:lvl1pPr>
          </a:lstStyle>
          <a:p>
            <a:r>
              <a:t>Docket Entries</a:t>
            </a:r>
          </a:p>
        </p:txBody>
      </p:sp>
      <p:sp>
        <p:nvSpPr>
          <p:cNvPr id="213" name="A docket entry is referred to simultaneously as a filing. A docket entry is represented by:…"/>
          <p:cNvSpPr txBox="1">
            <a:spLocks noGrp="1"/>
          </p:cNvSpPr>
          <p:nvPr>
            <p:ph type="body" sz="half" idx="1"/>
          </p:nvPr>
        </p:nvSpPr>
        <p:spPr>
          <a:xfrm>
            <a:off x="470363" y="3860440"/>
            <a:ext cx="7489395" cy="9340928"/>
          </a:xfrm>
          <a:prstGeom prst="rect">
            <a:avLst/>
          </a:prstGeom>
          <a:ln w="9525">
            <a:round/>
          </a:ln>
        </p:spPr>
        <p:txBody>
          <a:bodyPr/>
          <a:lstStyle/>
          <a:p>
            <a:pPr marL="363032" indent="-363032" defTabSz="1828754">
              <a:spcBef>
                <a:spcPts val="1800"/>
              </a:spcBef>
              <a:defRPr sz="2925"/>
            </a:pPr>
            <a:r>
              <a:t>A docket entry is referred to simultaneously as a filing. A docket entry is represented by:</a:t>
            </a:r>
          </a:p>
          <a:p>
            <a:pPr marL="772607" lvl="1" indent="-363032" defTabSz="1828754">
              <a:spcBef>
                <a:spcPts val="1800"/>
              </a:spcBef>
              <a:defRPr sz="2925"/>
            </a:pPr>
            <a:r>
              <a:t>Entry/Filing Date: Marks when the court clerk officially recognized the filing on the docket sheet.</a:t>
            </a:r>
          </a:p>
          <a:p>
            <a:pPr marL="772607" lvl="1" indent="-363032" defTabSz="1828754">
              <a:spcBef>
                <a:spcPts val="1800"/>
              </a:spcBef>
              <a:defRPr sz="2925"/>
            </a:pPr>
            <a:r>
              <a:t>Entry/Filing Number: Marks order of actions in the litigation. In most repositories, the filing number is hyperlinked, where upon clicking the underlying filing/entry documents open for viewing and/or downloading. </a:t>
            </a:r>
          </a:p>
          <a:p>
            <a:pPr marL="772607" lvl="1" indent="-363032" defTabSz="1828754">
              <a:spcBef>
                <a:spcPts val="1800"/>
              </a:spcBef>
              <a:defRPr sz="2925"/>
            </a:pPr>
            <a:r>
              <a:t>Description of the filing/entry: This typically includes hyperlinks to the attachments associated with any given filing. </a:t>
            </a:r>
          </a:p>
        </p:txBody>
      </p:sp>
      <p:grpSp>
        <p:nvGrpSpPr>
          <p:cNvPr id="216" name="Slide 9-1.png"/>
          <p:cNvGrpSpPr/>
          <p:nvPr/>
        </p:nvGrpSpPr>
        <p:grpSpPr>
          <a:xfrm>
            <a:off x="8374394" y="1551478"/>
            <a:ext cx="15837388" cy="8912388"/>
            <a:chOff x="0" y="0"/>
            <a:chExt cx="15837386" cy="8912387"/>
          </a:xfrm>
        </p:grpSpPr>
        <p:pic>
          <p:nvPicPr>
            <p:cNvPr id="215" name="Slide 9-1.png" descr="Slide 9-1.png"/>
            <p:cNvPicPr>
              <a:picLocks noChangeAspect="1"/>
            </p:cNvPicPr>
            <p:nvPr/>
          </p:nvPicPr>
          <p:blipFill>
            <a:blip r:embed="rId2"/>
            <a:stretch>
              <a:fillRect/>
            </a:stretch>
          </p:blipFill>
          <p:spPr>
            <a:xfrm>
              <a:off x="584200" y="469900"/>
              <a:ext cx="14694387" cy="7820188"/>
            </a:xfrm>
            <a:prstGeom prst="rect">
              <a:avLst/>
            </a:prstGeom>
            <a:ln>
              <a:noFill/>
            </a:ln>
            <a:effectLst/>
          </p:spPr>
        </p:pic>
        <p:pic>
          <p:nvPicPr>
            <p:cNvPr id="214" name="Slide 9-1.png" descr="Slide 9-1.png"/>
            <p:cNvPicPr>
              <a:picLocks/>
            </p:cNvPicPr>
            <p:nvPr/>
          </p:nvPicPr>
          <p:blipFill>
            <a:blip r:embed="rId3"/>
            <a:stretch>
              <a:fillRect/>
            </a:stretch>
          </p:blipFill>
          <p:spPr>
            <a:xfrm>
              <a:off x="0" y="0"/>
              <a:ext cx="15837387" cy="8912388"/>
            </a:xfrm>
            <a:prstGeom prst="rect">
              <a:avLst/>
            </a:prstGeom>
            <a:effectLst/>
          </p:spPr>
        </p:pic>
      </p:grpSp>
      <p:pic>
        <p:nvPicPr>
          <p:cNvPr id="217" name="DocketAlarm_Lockup_Color.jpg" descr="DocketAlarm_Lockup_Color.jpg"/>
          <p:cNvPicPr>
            <a:picLocks noChangeAspect="1"/>
          </p:cNvPicPr>
          <p:nvPr/>
        </p:nvPicPr>
        <p:blipFill>
          <a:blip r:embed="rId4"/>
          <a:stretch>
            <a:fillRect/>
          </a:stretch>
        </p:blipFill>
        <p:spPr>
          <a:xfrm>
            <a:off x="547914" y="453338"/>
            <a:ext cx="4111468" cy="710045"/>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1303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1303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54</TotalTime>
  <Words>1502</Words>
  <Application>Microsoft Macintosh PowerPoint</Application>
  <PresentationFormat>Custom</PresentationFormat>
  <Paragraphs>144</Paragraphs>
  <Slides>42</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Baskerville</vt:lpstr>
      <vt:lpstr>Canela Bold</vt:lpstr>
      <vt:lpstr>Canela Deck Regular</vt:lpstr>
      <vt:lpstr>Canela Regular</vt:lpstr>
      <vt:lpstr>Canela Text Bold</vt:lpstr>
      <vt:lpstr>Canela Text Regular</vt:lpstr>
      <vt:lpstr>Graphik</vt:lpstr>
      <vt:lpstr>Graphik Medium</vt:lpstr>
      <vt:lpstr>Graphik Semibold</vt:lpstr>
      <vt:lpstr>Helvetica Neue</vt:lpstr>
      <vt:lpstr>23_ClassicWhite</vt:lpstr>
      <vt:lpstr>The Docket Sheet </vt:lpstr>
      <vt:lpstr>Housekeeping</vt:lpstr>
      <vt:lpstr>Today’s Agenda</vt:lpstr>
      <vt:lpstr>What is a Docket?</vt:lpstr>
      <vt:lpstr>Parts of a Docket</vt:lpstr>
      <vt:lpstr>What is the Appearance Docket?</vt:lpstr>
      <vt:lpstr>What is a Docket Number?</vt:lpstr>
      <vt:lpstr>What are NOS Codes?</vt:lpstr>
      <vt:lpstr>Docket Entries</vt:lpstr>
      <vt:lpstr>Where Do We Find Dockets?</vt:lpstr>
      <vt:lpstr>What is PACER?</vt:lpstr>
      <vt:lpstr>Issues with PACER</vt:lpstr>
      <vt:lpstr>Searching Dockets</vt:lpstr>
      <vt:lpstr>Searching Dockets</vt:lpstr>
      <vt:lpstr>Narrow Results Using Filters</vt:lpstr>
      <vt:lpstr>Common Filters </vt:lpstr>
      <vt:lpstr>PowerPoint Presentation</vt:lpstr>
      <vt:lpstr>PowerPoint Presentation</vt:lpstr>
      <vt:lpstr>PowerPoint Presentation</vt:lpstr>
      <vt:lpstr>Live Demo: Query Builder/Advanced Search in Commercial Repository</vt:lpstr>
      <vt:lpstr>Searching by Docket Number </vt:lpstr>
      <vt:lpstr>PowerPoint Presentation</vt:lpstr>
      <vt:lpstr>How to Search Docket Via Docket Number</vt:lpstr>
      <vt:lpstr>If using PACER, you must know the party names in addition to the docket number, as the national index has no court filter like commercial repositories.   “Who did I sue again?”</vt:lpstr>
      <vt:lpstr>Locating Docket Documents  </vt:lpstr>
      <vt:lpstr>Option One: PACER</vt:lpstr>
      <vt:lpstr>4. Choose Options. Select “Run Query.”</vt:lpstr>
      <vt:lpstr>5. Select the hyperlinked number next to desired document.  </vt:lpstr>
      <vt:lpstr>6. Choose to view or download desired documents.   Note: PACER does not allow you to download the filing without the attachments. </vt:lpstr>
      <vt:lpstr>7. Review the charges and select “download documents.”</vt:lpstr>
      <vt:lpstr>PowerPoint Presentation</vt:lpstr>
      <vt:lpstr>Step One: Locate and Open the Docket Sheet.   Click the hyperlinked number beside the docket document to open document plus attachments. </vt:lpstr>
      <vt:lpstr>Step 2: Select hyperlinked attachments within description of docket entry to download attachments without the original filing. </vt:lpstr>
      <vt:lpstr>Step 3: Once the document is open, download using the icon in the top right or view attachments using the drop down menu in the bottom left. </vt:lpstr>
      <vt:lpstr>PowerPoint Presentation</vt:lpstr>
      <vt:lpstr>PowerPoint Presentation</vt:lpstr>
      <vt:lpstr>If you can search it, you can track it. </vt:lpstr>
      <vt:lpstr>Staying Current on  Individual Dockets</vt:lpstr>
      <vt:lpstr>Option 1: Manually Update </vt:lpstr>
      <vt:lpstr>Option 2: Automatically Track Individual Dockets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Docket Sheet </dc:title>
  <cp:lastModifiedBy>Kenneth Strickland</cp:lastModifiedBy>
  <cp:revision>4</cp:revision>
  <dcterms:modified xsi:type="dcterms:W3CDTF">2020-11-05T15:34:18Z</dcterms:modified>
</cp:coreProperties>
</file>